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7" r:id="rId2"/>
    <p:sldId id="259" r:id="rId3"/>
    <p:sldId id="261" r:id="rId4"/>
    <p:sldId id="332" r:id="rId5"/>
    <p:sldId id="264" r:id="rId6"/>
    <p:sldId id="263" r:id="rId7"/>
    <p:sldId id="333" r:id="rId8"/>
    <p:sldId id="262" r:id="rId9"/>
    <p:sldId id="334" r:id="rId10"/>
    <p:sldId id="335" r:id="rId11"/>
    <p:sldId id="267" r:id="rId12"/>
    <p:sldId id="291" r:id="rId13"/>
    <p:sldId id="290" r:id="rId14"/>
    <p:sldId id="297" r:id="rId15"/>
    <p:sldId id="337" r:id="rId16"/>
    <p:sldId id="338" r:id="rId17"/>
  </p:sldIdLst>
  <p:sldSz cx="10080625" cy="5670550"/>
  <p:notesSz cx="7772400" cy="100584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FA4"/>
    <a:srgbClr val="C61048"/>
    <a:srgbClr val="64BF5F"/>
    <a:srgbClr val="46A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0" autoAdjust="0"/>
    <p:restoredTop sz="94660"/>
  </p:normalViewPr>
  <p:slideViewPr>
    <p:cSldViewPr snapToGrid="0">
      <p:cViewPr>
        <p:scale>
          <a:sx n="140" d="100"/>
          <a:sy n="140" d="100"/>
        </p:scale>
        <p:origin x="49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Верхний колонтитул 1"/>
          <p:cNvSpPr txBox="1">
            <a:spLocks noGrp="1"/>
          </p:cNvSpPr>
          <p:nvPr>
            <p:ph type="hdr" sz="quarter"/>
          </p:nvPr>
        </p:nvSpPr>
        <p:spPr>
          <a:xfrm>
            <a:off x="0" y="0"/>
            <a:ext cx="3372837" cy="502563"/>
          </a:xfrm>
          <a:prstGeom prst="rect">
            <a:avLst/>
          </a:prstGeom>
          <a:noFill/>
          <a:ln>
            <a:noFill/>
          </a:ln>
        </p:spPr>
        <p:txBody>
          <a:bodyPr vert="horz" wrap="none" lIns="90004" tIns="44997" rIns="90004" bIns="44997" anchor="t" anchorCtr="0" compatLnSpc="0">
            <a:noAutofit/>
          </a:bodyPr>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Liberation Sans" pitchFamily="18"/>
              <a:ea typeface="Microsoft YaHei" pitchFamily="2"/>
              <a:cs typeface="Mangal" pitchFamily="2"/>
            </a:endParaRPr>
          </a:p>
        </p:txBody>
      </p:sp>
      <p:sp>
        <p:nvSpPr>
          <p:cNvPr id="3" name="Дата 2"/>
          <p:cNvSpPr txBox="1">
            <a:spLocks noGrp="1"/>
          </p:cNvSpPr>
          <p:nvPr>
            <p:ph type="dt" sz="quarter" idx="1"/>
          </p:nvPr>
        </p:nvSpPr>
        <p:spPr>
          <a:xfrm>
            <a:off x="4399196" y="0"/>
            <a:ext cx="3372837" cy="502563"/>
          </a:xfrm>
          <a:prstGeom prst="rect">
            <a:avLst/>
          </a:prstGeom>
          <a:noFill/>
          <a:ln>
            <a:noFill/>
          </a:ln>
        </p:spPr>
        <p:txBody>
          <a:bodyPr vert="horz" wrap="none" lIns="90004" tIns="44997" rIns="90004" bIns="44997" anchor="t" anchorCtr="0" compatLnSpc="0">
            <a:noAutofit/>
          </a:bodyPr>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Liberation Sans" pitchFamily="18"/>
              <a:ea typeface="Microsoft YaHei" pitchFamily="2"/>
              <a:cs typeface="Mangal" pitchFamily="2"/>
            </a:endParaRPr>
          </a:p>
        </p:txBody>
      </p:sp>
      <p:sp>
        <p:nvSpPr>
          <p:cNvPr id="4" name="Нижний колонтитул 3"/>
          <p:cNvSpPr txBox="1">
            <a:spLocks noGrp="1"/>
          </p:cNvSpPr>
          <p:nvPr>
            <p:ph type="ftr" sz="quarter" idx="2"/>
          </p:nvPr>
        </p:nvSpPr>
        <p:spPr>
          <a:xfrm>
            <a:off x="0" y="9555480"/>
            <a:ext cx="3372837" cy="502563"/>
          </a:xfrm>
          <a:prstGeom prst="rect">
            <a:avLst/>
          </a:prstGeom>
          <a:noFill/>
          <a:ln>
            <a:noFill/>
          </a:ln>
        </p:spPr>
        <p:txBody>
          <a:bodyPr vert="horz" wrap="none" lIns="90004" tIns="44997" rIns="90004" bIns="44997" anchor="b" anchorCtr="0" compatLnSpc="0">
            <a:noAutofit/>
          </a:bodyPr>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Liberation Sans" pitchFamily="18"/>
              <a:ea typeface="Microsoft YaHei" pitchFamily="2"/>
              <a:cs typeface="Mangal" pitchFamily="2"/>
            </a:endParaRPr>
          </a:p>
        </p:txBody>
      </p:sp>
      <p:sp>
        <p:nvSpPr>
          <p:cNvPr id="5" name="Номер слайда 4"/>
          <p:cNvSpPr txBox="1">
            <a:spLocks noGrp="1"/>
          </p:cNvSpPr>
          <p:nvPr>
            <p:ph type="sldNum" sz="quarter" idx="3"/>
          </p:nvPr>
        </p:nvSpPr>
        <p:spPr>
          <a:xfrm>
            <a:off x="4399196" y="9555480"/>
            <a:ext cx="3372837" cy="502563"/>
          </a:xfrm>
          <a:prstGeom prst="rect">
            <a:avLst/>
          </a:prstGeom>
          <a:noFill/>
          <a:ln>
            <a:noFill/>
          </a:ln>
        </p:spPr>
        <p:txBody>
          <a:bodyPr vert="horz" wrap="none" lIns="90004" tIns="44997" rIns="90004" bIns="44997" anchor="b" anchorCtr="0" compatLnSpc="0">
            <a:noAutofit/>
          </a:bodyPr>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DDF3949D-752C-4118-892C-0AE6F34B78F0}" type="slidenum">
              <a:t>‹#›</a:t>
            </a:fld>
            <a:endParaRPr lang="en-US" sz="1400" b="0" i="0" u="none" strike="noStrike" kern="1200" cap="none" spc="0" baseline="0">
              <a:solidFill>
                <a:srgbClr val="000000"/>
              </a:solidFill>
              <a:uFillTx/>
              <a:latin typeface="Liberation Sans" pitchFamily="18"/>
              <a:ea typeface="Microsoft YaHei" pitchFamily="2"/>
              <a:cs typeface="Mangal" pitchFamily="2"/>
            </a:endParaRPr>
          </a:p>
        </p:txBody>
      </p:sp>
    </p:spTree>
    <p:extLst>
      <p:ext uri="{BB962C8B-B14F-4D97-AF65-F5344CB8AC3E}">
        <p14:creationId xmlns:p14="http://schemas.microsoft.com/office/powerpoint/2010/main" val="3565175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Образ слайда 1"/>
          <p:cNvSpPr>
            <a:spLocks noGrp="1" noRot="1" noChangeAspect="1"/>
          </p:cNvSpPr>
          <p:nvPr>
            <p:ph type="sldImg" idx="2"/>
          </p:nvPr>
        </p:nvSpPr>
        <p:spPr>
          <a:xfrm>
            <a:off x="533515" y="764282"/>
            <a:ext cx="6704636" cy="3771360"/>
          </a:xfrm>
          <a:prstGeom prst="rect">
            <a:avLst/>
          </a:prstGeom>
          <a:noFill/>
          <a:ln>
            <a:noFill/>
            <a:prstDash val="solid"/>
          </a:ln>
        </p:spPr>
      </p:sp>
      <p:sp>
        <p:nvSpPr>
          <p:cNvPr id="3" name="Заметки 2"/>
          <p:cNvSpPr txBox="1">
            <a:spLocks noGrp="1"/>
          </p:cNvSpPr>
          <p:nvPr>
            <p:ph type="body" sz="quarter" idx="3"/>
          </p:nvPr>
        </p:nvSpPr>
        <p:spPr>
          <a:xfrm>
            <a:off x="777240" y="4777557"/>
            <a:ext cx="6217563" cy="4525923"/>
          </a:xfrm>
          <a:prstGeom prst="rect">
            <a:avLst/>
          </a:prstGeom>
          <a:noFill/>
          <a:ln>
            <a:noFill/>
          </a:ln>
        </p:spPr>
        <p:txBody>
          <a:bodyPr vert="horz" wrap="square" lIns="0" tIns="0" rIns="0" bIns="0" anchor="t" anchorCtr="0" compatLnSpc="1">
            <a:noAutofit/>
          </a:bodyPr>
          <a:lstStyle/>
          <a:p>
            <a:pPr lvl="0"/>
            <a:endParaRPr lang="en-US"/>
          </a:p>
        </p:txBody>
      </p:sp>
      <p:sp>
        <p:nvSpPr>
          <p:cNvPr id="4" name="Верхний колонтитул 3"/>
          <p:cNvSpPr txBox="1">
            <a:spLocks noGrp="1"/>
          </p:cNvSpPr>
          <p:nvPr>
            <p:ph type="hdr" sz="quarter"/>
          </p:nvPr>
        </p:nvSpPr>
        <p:spPr>
          <a:xfrm>
            <a:off x="0" y="0"/>
            <a:ext cx="3372837" cy="502563"/>
          </a:xfrm>
          <a:prstGeom prst="rect">
            <a:avLst/>
          </a:prstGeom>
          <a:noFill/>
          <a:ln>
            <a:noFill/>
          </a:ln>
        </p:spPr>
        <p:txBody>
          <a:bodyPr vert="horz" wrap="square" lIns="0" tIns="0" rIns="0" bIns="0" anchor="t" anchorCtr="0" compatLnSpc="1">
            <a:noAutofit/>
          </a:bodyPr>
          <a:lstStyle>
            <a:lvl1pPr marL="0" marR="0" lvl="0" indent="0" algn="l" defTabSz="914400"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Liberation Serif" pitchFamily="18"/>
                <a:ea typeface="Segoe UI" pitchFamily="2"/>
                <a:cs typeface="Tahoma" pitchFamily="2"/>
              </a:defRPr>
            </a:lvl1pPr>
          </a:lstStyle>
          <a:p>
            <a:pPr lvl="0"/>
            <a:endParaRPr lang="en-US"/>
          </a:p>
        </p:txBody>
      </p:sp>
      <p:sp>
        <p:nvSpPr>
          <p:cNvPr id="5" name="Дата 4"/>
          <p:cNvSpPr txBox="1">
            <a:spLocks noGrp="1"/>
          </p:cNvSpPr>
          <p:nvPr>
            <p:ph type="dt" idx="1"/>
          </p:nvPr>
        </p:nvSpPr>
        <p:spPr>
          <a:xfrm>
            <a:off x="4399196" y="0"/>
            <a:ext cx="3372837" cy="502563"/>
          </a:xfrm>
          <a:prstGeom prst="rect">
            <a:avLst/>
          </a:prstGeom>
          <a:noFill/>
          <a:ln>
            <a:noFill/>
          </a:ln>
        </p:spPr>
        <p:txBody>
          <a:bodyPr vert="horz" wrap="square" lIns="0" tIns="0" rIns="0" bIns="0" anchor="t" anchorCtr="0" compatLnSpc="1">
            <a:noAutofit/>
          </a:bodyPr>
          <a:lstStyle>
            <a:lvl1pPr marL="0" marR="0" lvl="0" indent="0" algn="r" defTabSz="914400"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Liberation Serif" pitchFamily="18"/>
                <a:ea typeface="Segoe UI" pitchFamily="2"/>
                <a:cs typeface="Tahoma" pitchFamily="2"/>
              </a:defRPr>
            </a:lvl1pPr>
          </a:lstStyle>
          <a:p>
            <a:pPr lvl="0"/>
            <a:endParaRPr lang="en-US"/>
          </a:p>
        </p:txBody>
      </p:sp>
      <p:sp>
        <p:nvSpPr>
          <p:cNvPr id="6" name="Нижний колонтитул 5"/>
          <p:cNvSpPr txBox="1">
            <a:spLocks noGrp="1"/>
          </p:cNvSpPr>
          <p:nvPr>
            <p:ph type="ftr" sz="quarter" idx="4"/>
          </p:nvPr>
        </p:nvSpPr>
        <p:spPr>
          <a:xfrm>
            <a:off x="0" y="9555480"/>
            <a:ext cx="3372837" cy="502563"/>
          </a:xfrm>
          <a:prstGeom prst="rect">
            <a:avLst/>
          </a:prstGeom>
          <a:noFill/>
          <a:ln>
            <a:noFill/>
          </a:ln>
        </p:spPr>
        <p:txBody>
          <a:bodyPr vert="horz" wrap="square" lIns="0" tIns="0" rIns="0" bIns="0" anchor="b" anchorCtr="0" compatLnSpc="1">
            <a:noAutofit/>
          </a:bodyPr>
          <a:lstStyle>
            <a:lvl1pPr marL="0" marR="0" lvl="0" indent="0" algn="l" defTabSz="914400"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Liberation Serif" pitchFamily="18"/>
                <a:ea typeface="Segoe UI" pitchFamily="2"/>
                <a:cs typeface="Tahoma" pitchFamily="2"/>
              </a:defRPr>
            </a:lvl1pPr>
          </a:lstStyle>
          <a:p>
            <a:pPr lvl="0"/>
            <a:endParaRPr lang="en-US"/>
          </a:p>
        </p:txBody>
      </p:sp>
      <p:sp>
        <p:nvSpPr>
          <p:cNvPr id="7" name="Номер слайда 6"/>
          <p:cNvSpPr txBox="1">
            <a:spLocks noGrp="1"/>
          </p:cNvSpPr>
          <p:nvPr>
            <p:ph type="sldNum" sz="quarter" idx="5"/>
          </p:nvPr>
        </p:nvSpPr>
        <p:spPr>
          <a:xfrm>
            <a:off x="4399196" y="9555480"/>
            <a:ext cx="3372837" cy="502563"/>
          </a:xfrm>
          <a:prstGeom prst="rect">
            <a:avLst/>
          </a:prstGeom>
          <a:noFill/>
          <a:ln>
            <a:noFill/>
          </a:ln>
        </p:spPr>
        <p:txBody>
          <a:bodyPr vert="horz" wrap="square" lIns="0" tIns="0" rIns="0" bIns="0" anchor="b" anchorCtr="0" compatLnSpc="1">
            <a:noAutofit/>
          </a:bodyPr>
          <a:lstStyle>
            <a:lvl1pPr marL="0" marR="0" lvl="0" indent="0" algn="r" defTabSz="914400"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Liberation Serif" pitchFamily="18"/>
                <a:ea typeface="Segoe UI" pitchFamily="2"/>
                <a:cs typeface="Tahoma" pitchFamily="2"/>
              </a:defRPr>
            </a:lvl1pPr>
          </a:lstStyle>
          <a:p>
            <a:pPr lvl="0"/>
            <a:fld id="{14DEE301-7EE2-4B6C-AC7F-096912E42AFB}" type="slidenum">
              <a:t>‹#›</a:t>
            </a:fld>
            <a:endParaRPr lang="en-US"/>
          </a:p>
        </p:txBody>
      </p:sp>
    </p:spTree>
    <p:extLst>
      <p:ext uri="{BB962C8B-B14F-4D97-AF65-F5344CB8AC3E}">
        <p14:creationId xmlns:p14="http://schemas.microsoft.com/office/powerpoint/2010/main" val="3703643367"/>
      </p:ext>
    </p:extLst>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en-US" sz="2000" b="0" i="0" u="none" strike="noStrike" kern="1200" cap="none" spc="0" baseline="0">
        <a:solidFill>
          <a:srgbClr val="000000"/>
        </a:solidFill>
        <a:highlight>
          <a:scrgbClr r="0" g="0" b="0">
            <a:alpha val="0"/>
          </a:scrgbClr>
        </a:highlight>
        <a:uFillTx/>
        <a:latin typeface="Liberation Sans"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533400" y="763588"/>
            <a:ext cx="6704013" cy="37719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lvl="0"/>
            <a:fld id="{14DEE301-7EE2-4B6C-AC7F-096912E42AFB}" type="slidenum">
              <a:rPr lang="ru-RU" smtClean="0"/>
              <a:t>11</a:t>
            </a:fld>
            <a:endParaRPr lang="ru-RU"/>
          </a:p>
        </p:txBody>
      </p:sp>
    </p:spTree>
    <p:extLst>
      <p:ext uri="{BB962C8B-B14F-4D97-AF65-F5344CB8AC3E}">
        <p14:creationId xmlns:p14="http://schemas.microsoft.com/office/powerpoint/2010/main" val="3125841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txBox="1">
            <a:spLocks noGrp="1"/>
          </p:cNvSpPr>
          <p:nvPr>
            <p:ph type="sldNum" sz="quarter" idx="5"/>
          </p:nvPr>
        </p:nvSpPr>
        <p:spPr>
          <a:ln/>
        </p:spPr>
        <p:txBody>
          <a:bodyPr vert="horz" lIns="0" tIns="0" rIns="0" bIns="0" anchor="b" anchorCtr="0">
            <a:noAutofit/>
          </a:bodyPr>
          <a:lstStyle/>
          <a:p>
            <a:pPr lvl="0"/>
            <a:fld id="{5CD76554-F312-4BAE-9BAC-275074E913CC}" type="slidenum">
              <a:t>12</a:t>
            </a:fld>
            <a:endParaRPr lang="en-US"/>
          </a:p>
        </p:txBody>
      </p:sp>
      <p:sp>
        <p:nvSpPr>
          <p:cNvPr id="2" name="Образ слайда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Заметки 2"/>
          <p:cNvSpPr txBox="1">
            <a:spLocks noGrp="1"/>
          </p:cNvSpPr>
          <p:nvPr>
            <p:ph type="body" sz="quarter" idx="1"/>
          </p:nvPr>
        </p:nvSpPr>
        <p:spPr/>
        <p:txBody>
          <a:bodyPr vert="horz"/>
          <a:lstStyle/>
          <a:p>
            <a:endParaRPr lang="en-US"/>
          </a:p>
        </p:txBody>
      </p:sp>
    </p:spTree>
    <p:extLst>
      <p:ext uri="{BB962C8B-B14F-4D97-AF65-F5344CB8AC3E}">
        <p14:creationId xmlns:p14="http://schemas.microsoft.com/office/powerpoint/2010/main" val="83000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txBox="1">
            <a:spLocks noGrp="1"/>
          </p:cNvSpPr>
          <p:nvPr>
            <p:ph type="sldNum" sz="quarter" idx="5"/>
          </p:nvPr>
        </p:nvSpPr>
        <p:spPr>
          <a:ln/>
        </p:spPr>
        <p:txBody>
          <a:bodyPr vert="horz" lIns="0" tIns="0" rIns="0" bIns="0" anchor="b" anchorCtr="0">
            <a:noAutofit/>
          </a:bodyPr>
          <a:lstStyle/>
          <a:p>
            <a:pPr lvl="0"/>
            <a:fld id="{5994CC6F-820E-4796-B47D-CBEDB63085B6}" type="slidenum">
              <a:t>13</a:t>
            </a:fld>
            <a:endParaRPr lang="en-US"/>
          </a:p>
        </p:txBody>
      </p:sp>
      <p:sp>
        <p:nvSpPr>
          <p:cNvPr id="2" name="Образ слайда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Заметки 2"/>
          <p:cNvSpPr txBox="1">
            <a:spLocks noGrp="1"/>
          </p:cNvSpPr>
          <p:nvPr>
            <p:ph type="body" sz="quarter" idx="1"/>
          </p:nvPr>
        </p:nvSpPr>
        <p:spPr/>
        <p:txBody>
          <a:bodyPr vert="horz"/>
          <a:lstStyle/>
          <a:p>
            <a:endParaRPr lang="en-US"/>
          </a:p>
        </p:txBody>
      </p:sp>
    </p:spTree>
    <p:extLst>
      <p:ext uri="{BB962C8B-B14F-4D97-AF65-F5344CB8AC3E}">
        <p14:creationId xmlns:p14="http://schemas.microsoft.com/office/powerpoint/2010/main" val="1199863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txBox="1">
            <a:spLocks noGrp="1"/>
          </p:cNvSpPr>
          <p:nvPr>
            <p:ph type="sldNum" sz="quarter" idx="5"/>
          </p:nvPr>
        </p:nvSpPr>
        <p:spPr>
          <a:ln/>
        </p:spPr>
        <p:txBody>
          <a:bodyPr vert="horz" lIns="0" tIns="0" rIns="0" bIns="0" anchor="b" anchorCtr="0">
            <a:noAutofit/>
          </a:bodyPr>
          <a:lstStyle/>
          <a:p>
            <a:pPr lvl="0"/>
            <a:fld id="{191D4464-8F40-4A59-ADAE-B25F8F8A5CA3}" type="slidenum">
              <a:t>14</a:t>
            </a:fld>
            <a:endParaRPr lang="en-US"/>
          </a:p>
        </p:txBody>
      </p:sp>
      <p:sp>
        <p:nvSpPr>
          <p:cNvPr id="2" name="Образ слайда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Заметки 2"/>
          <p:cNvSpPr txBox="1">
            <a:spLocks noGrp="1"/>
          </p:cNvSpPr>
          <p:nvPr>
            <p:ph type="body" sz="quarter" idx="1"/>
          </p:nvPr>
        </p:nvSpPr>
        <p:spPr/>
        <p:txBody>
          <a:bodyPr vert="horz"/>
          <a:lstStyle/>
          <a:p>
            <a:endParaRPr lang="en-US"/>
          </a:p>
        </p:txBody>
      </p:sp>
    </p:spTree>
    <p:extLst>
      <p:ext uri="{BB962C8B-B14F-4D97-AF65-F5344CB8AC3E}">
        <p14:creationId xmlns:p14="http://schemas.microsoft.com/office/powerpoint/2010/main" val="3971667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txBox="1">
            <a:spLocks noGrp="1"/>
          </p:cNvSpPr>
          <p:nvPr>
            <p:ph type="sldNum" sz="quarter" idx="5"/>
          </p:nvPr>
        </p:nvSpPr>
        <p:spPr>
          <a:ln/>
        </p:spPr>
        <p:txBody>
          <a:bodyPr vert="horz" lIns="0" tIns="0" rIns="0" bIns="0" anchor="b" anchorCtr="0">
            <a:noAutofit/>
          </a:bodyPr>
          <a:lstStyle/>
          <a:p>
            <a:pPr lvl="0"/>
            <a:fld id="{5994CC6F-820E-4796-B47D-CBEDB63085B6}" type="slidenum">
              <a:t>15</a:t>
            </a:fld>
            <a:endParaRPr lang="en-US"/>
          </a:p>
        </p:txBody>
      </p:sp>
      <p:sp>
        <p:nvSpPr>
          <p:cNvPr id="2" name="Образ слайда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Заметки 2"/>
          <p:cNvSpPr txBox="1">
            <a:spLocks noGrp="1"/>
          </p:cNvSpPr>
          <p:nvPr>
            <p:ph type="body" sz="quarter" idx="1"/>
          </p:nvPr>
        </p:nvSpPr>
        <p:spPr/>
        <p:txBody>
          <a:bodyPr vert="horz"/>
          <a:lstStyle/>
          <a:p>
            <a:endParaRPr lang="en-US"/>
          </a:p>
        </p:txBody>
      </p:sp>
    </p:spTree>
    <p:extLst>
      <p:ext uri="{BB962C8B-B14F-4D97-AF65-F5344CB8AC3E}">
        <p14:creationId xmlns:p14="http://schemas.microsoft.com/office/powerpoint/2010/main" val="691451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Номер слайда 6"/>
          <p:cNvSpPr txBox="1">
            <a:spLocks noGrp="1"/>
          </p:cNvSpPr>
          <p:nvPr>
            <p:ph type="sldNum" sz="quarter" idx="5"/>
          </p:nvPr>
        </p:nvSpPr>
        <p:spPr>
          <a:ln/>
        </p:spPr>
        <p:txBody>
          <a:bodyPr vert="horz" lIns="0" tIns="0" rIns="0" bIns="0" anchor="b" anchorCtr="0">
            <a:noAutofit/>
          </a:bodyPr>
          <a:lstStyle/>
          <a:p>
            <a:pPr lvl="0"/>
            <a:fld id="{5994CC6F-820E-4796-B47D-CBEDB63085B6}" type="slidenum">
              <a:t>16</a:t>
            </a:fld>
            <a:endParaRPr lang="en-US"/>
          </a:p>
        </p:txBody>
      </p:sp>
      <p:sp>
        <p:nvSpPr>
          <p:cNvPr id="2" name="Образ слайда 1"/>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Заметки 2"/>
          <p:cNvSpPr txBox="1">
            <a:spLocks noGrp="1"/>
          </p:cNvSpPr>
          <p:nvPr>
            <p:ph type="body" sz="quarter" idx="1"/>
          </p:nvPr>
        </p:nvSpPr>
        <p:spPr/>
        <p:txBody>
          <a:bodyPr vert="horz"/>
          <a:lstStyle/>
          <a:p>
            <a:endParaRPr lang="en-US"/>
          </a:p>
        </p:txBody>
      </p:sp>
    </p:spTree>
    <p:extLst>
      <p:ext uri="{BB962C8B-B14F-4D97-AF65-F5344CB8AC3E}">
        <p14:creationId xmlns:p14="http://schemas.microsoft.com/office/powerpoint/2010/main" val="720466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txBox="1">
            <a:spLocks noGrp="1"/>
          </p:cNvSpPr>
          <p:nvPr>
            <p:ph type="ctrTitle"/>
          </p:nvPr>
        </p:nvSpPr>
        <p:spPr>
          <a:xfrm>
            <a:off x="1260079" y="928024"/>
            <a:ext cx="7560469" cy="1974189"/>
          </a:xfrm>
        </p:spPr>
        <p:txBody>
          <a:bodyPr anchor="b" anchorCtr="1"/>
          <a:lstStyle>
            <a:lvl1pPr algn="ctr">
              <a:defRPr sz="4961"/>
            </a:lvl1pPr>
          </a:lstStyle>
          <a:p>
            <a:pPr lvl="0"/>
            <a:r>
              <a:rPr lang="ru-RU"/>
              <a:t>Образец заголовка</a:t>
            </a:r>
          </a:p>
        </p:txBody>
      </p:sp>
      <p:sp>
        <p:nvSpPr>
          <p:cNvPr id="3" name="Подзаголовок 2"/>
          <p:cNvSpPr txBox="1">
            <a:spLocks noGrp="1"/>
          </p:cNvSpPr>
          <p:nvPr>
            <p:ph type="subTitle" idx="1"/>
          </p:nvPr>
        </p:nvSpPr>
        <p:spPr>
          <a:xfrm>
            <a:off x="1260079" y="2978356"/>
            <a:ext cx="7560469" cy="1369067"/>
          </a:xfrm>
        </p:spPr>
        <p:txBody>
          <a:bodyPr anchorCtr="1"/>
          <a:lstStyle>
            <a:lvl1pPr marL="0" indent="0" algn="ctr">
              <a:buNone/>
              <a:defRPr sz="1984"/>
            </a:lvl1pPr>
          </a:lstStyle>
          <a:p>
            <a:pPr lvl="0"/>
            <a:r>
              <a:rPr lang="ru-RU"/>
              <a:t>Образец подзаголовка</a:t>
            </a:r>
          </a:p>
        </p:txBody>
      </p:sp>
      <p:sp>
        <p:nvSpPr>
          <p:cNvPr id="4" name="Дата 3"/>
          <p:cNvSpPr txBox="1">
            <a:spLocks noGrp="1"/>
          </p:cNvSpPr>
          <p:nvPr>
            <p:ph type="dt" sz="half" idx="7"/>
          </p:nvPr>
        </p:nvSpPr>
        <p:spPr/>
        <p:txBody>
          <a:bodyPr/>
          <a:lstStyle>
            <a:lvl1pPr>
              <a:defRPr/>
            </a:lvl1pPr>
          </a:lstStyle>
          <a:p>
            <a:pPr lvl="0"/>
            <a:r>
              <a:rPr lang="ru-RU" smtClean="0"/>
              <a:t>22/06/2020</a:t>
            </a:r>
            <a:endParaRPr lang="en-US"/>
          </a:p>
        </p:txBody>
      </p:sp>
      <p:sp>
        <p:nvSpPr>
          <p:cNvPr id="5" name="Нижний колонтитул 4"/>
          <p:cNvSpPr txBox="1">
            <a:spLocks noGrp="1"/>
          </p:cNvSpPr>
          <p:nvPr>
            <p:ph type="ftr" sz="quarter" idx="9"/>
          </p:nvPr>
        </p:nvSpPr>
        <p:spPr/>
        <p:txBody>
          <a:bodyPr/>
          <a:lstStyle>
            <a:lvl1pPr>
              <a:defRPr/>
            </a:lvl1pPr>
          </a:lstStyle>
          <a:p>
            <a:pPr lvl="0"/>
            <a:r>
              <a:rPr lang="en-US" smtClean="0"/>
              <a:t>BRIL Annual Review </a:t>
            </a:r>
            <a:endParaRPr lang="en-US"/>
          </a:p>
        </p:txBody>
      </p:sp>
      <p:sp>
        <p:nvSpPr>
          <p:cNvPr id="6" name="Номер слайда 5"/>
          <p:cNvSpPr txBox="1">
            <a:spLocks noGrp="1"/>
          </p:cNvSpPr>
          <p:nvPr>
            <p:ph type="sldNum" sz="quarter" idx="8"/>
          </p:nvPr>
        </p:nvSpPr>
        <p:spPr/>
        <p:txBody>
          <a:bodyPr/>
          <a:lstStyle>
            <a:lvl1pPr>
              <a:defRPr/>
            </a:lvl1pPr>
          </a:lstStyle>
          <a:p>
            <a:pPr lvl="0"/>
            <a:fld id="{B75B462F-1F28-4E8C-B193-6EB04802AF51}" type="slidenum">
              <a:t>‹#›</a:t>
            </a:fld>
            <a:endParaRPr lang="en-US"/>
          </a:p>
        </p:txBody>
      </p:sp>
    </p:spTree>
    <p:extLst>
      <p:ext uri="{BB962C8B-B14F-4D97-AF65-F5344CB8AC3E}">
        <p14:creationId xmlns:p14="http://schemas.microsoft.com/office/powerpoint/2010/main" val="2610718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txBox="1">
            <a:spLocks noGrp="1"/>
          </p:cNvSpPr>
          <p:nvPr>
            <p:ph type="title"/>
          </p:nvPr>
        </p:nvSpPr>
        <p:spPr/>
        <p:txBody>
          <a:bodyPr/>
          <a:lstStyle>
            <a:lvl1pPr>
              <a:defRPr/>
            </a:lvl1pPr>
          </a:lstStyle>
          <a:p>
            <a:pPr lvl="0"/>
            <a:r>
              <a:rPr lang="ru-RU"/>
              <a:t>Образец заголовка</a:t>
            </a:r>
          </a:p>
        </p:txBody>
      </p:sp>
      <p:sp>
        <p:nvSpPr>
          <p:cNvPr id="3" name="Вертикальный текст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txBox="1">
            <a:spLocks noGrp="1"/>
          </p:cNvSpPr>
          <p:nvPr>
            <p:ph type="dt" sz="half" idx="7"/>
          </p:nvPr>
        </p:nvSpPr>
        <p:spPr/>
        <p:txBody>
          <a:bodyPr/>
          <a:lstStyle>
            <a:lvl1pPr>
              <a:defRPr/>
            </a:lvl1pPr>
          </a:lstStyle>
          <a:p>
            <a:pPr lvl="0"/>
            <a:r>
              <a:rPr lang="ru-RU" smtClean="0"/>
              <a:t>22/06/2020</a:t>
            </a:r>
            <a:endParaRPr lang="en-US"/>
          </a:p>
        </p:txBody>
      </p:sp>
      <p:sp>
        <p:nvSpPr>
          <p:cNvPr id="5" name="Нижний колонтитул 4"/>
          <p:cNvSpPr txBox="1">
            <a:spLocks noGrp="1"/>
          </p:cNvSpPr>
          <p:nvPr>
            <p:ph type="ftr" sz="quarter" idx="9"/>
          </p:nvPr>
        </p:nvSpPr>
        <p:spPr/>
        <p:txBody>
          <a:bodyPr/>
          <a:lstStyle>
            <a:lvl1pPr>
              <a:defRPr/>
            </a:lvl1pPr>
          </a:lstStyle>
          <a:p>
            <a:pPr lvl="0"/>
            <a:r>
              <a:rPr lang="en-US" smtClean="0"/>
              <a:t>BRIL Annual Review </a:t>
            </a:r>
            <a:endParaRPr lang="en-US"/>
          </a:p>
        </p:txBody>
      </p:sp>
      <p:sp>
        <p:nvSpPr>
          <p:cNvPr id="6" name="Номер слайда 5"/>
          <p:cNvSpPr txBox="1">
            <a:spLocks noGrp="1"/>
          </p:cNvSpPr>
          <p:nvPr>
            <p:ph type="sldNum" sz="quarter" idx="8"/>
          </p:nvPr>
        </p:nvSpPr>
        <p:spPr/>
        <p:txBody>
          <a:bodyPr/>
          <a:lstStyle>
            <a:lvl1pPr>
              <a:defRPr/>
            </a:lvl1pPr>
          </a:lstStyle>
          <a:p>
            <a:pPr lvl="0"/>
            <a:fld id="{48225F0C-6248-48DE-B12D-DE8EFE9DB08B}" type="slidenum">
              <a:t>‹#›</a:t>
            </a:fld>
            <a:endParaRPr lang="en-US"/>
          </a:p>
        </p:txBody>
      </p:sp>
    </p:spTree>
    <p:extLst>
      <p:ext uri="{BB962C8B-B14F-4D97-AF65-F5344CB8AC3E}">
        <p14:creationId xmlns:p14="http://schemas.microsoft.com/office/powerpoint/2010/main" val="669402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txBox="1">
            <a:spLocks noGrp="1"/>
          </p:cNvSpPr>
          <p:nvPr>
            <p:ph type="title" orient="vert"/>
          </p:nvPr>
        </p:nvSpPr>
        <p:spPr>
          <a:xfrm>
            <a:off x="7213948" y="301907"/>
            <a:ext cx="2173638" cy="4805528"/>
          </a:xfrm>
        </p:spPr>
        <p:txBody>
          <a:bodyPr vert="eaVert"/>
          <a:lstStyle>
            <a:lvl1pPr>
              <a:defRPr/>
            </a:lvl1pPr>
          </a:lstStyle>
          <a:p>
            <a:pPr lvl="0"/>
            <a:r>
              <a:rPr lang="ru-RU"/>
              <a:t>Образец заголовка</a:t>
            </a:r>
          </a:p>
        </p:txBody>
      </p:sp>
      <p:sp>
        <p:nvSpPr>
          <p:cNvPr id="3" name="Вертикальный текст 2"/>
          <p:cNvSpPr txBox="1">
            <a:spLocks noGrp="1"/>
          </p:cNvSpPr>
          <p:nvPr>
            <p:ph type="body" orient="vert" idx="1"/>
          </p:nvPr>
        </p:nvSpPr>
        <p:spPr>
          <a:xfrm>
            <a:off x="693042" y="301907"/>
            <a:ext cx="6394892" cy="4805528"/>
          </a:xfrm>
        </p:spPr>
        <p:txBody>
          <a:bodyPr vert="eaVert"/>
          <a:lstStyle>
            <a:lvl1pPr>
              <a:defRPr/>
            </a:lvl1pPr>
            <a:lvl2pPr>
              <a:defRPr/>
            </a:lvl2pPr>
            <a:lvl3pPr>
              <a:defRPr/>
            </a:lvl3pPr>
            <a:lvl4pPr>
              <a:defRPr/>
            </a:lvl4pPr>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txBox="1">
            <a:spLocks noGrp="1"/>
          </p:cNvSpPr>
          <p:nvPr>
            <p:ph type="dt" sz="half" idx="7"/>
          </p:nvPr>
        </p:nvSpPr>
        <p:spPr/>
        <p:txBody>
          <a:bodyPr/>
          <a:lstStyle>
            <a:lvl1pPr>
              <a:defRPr/>
            </a:lvl1pPr>
          </a:lstStyle>
          <a:p>
            <a:pPr lvl="0"/>
            <a:r>
              <a:rPr lang="ru-RU" smtClean="0"/>
              <a:t>22/06/2020</a:t>
            </a:r>
            <a:endParaRPr lang="en-US"/>
          </a:p>
        </p:txBody>
      </p:sp>
      <p:sp>
        <p:nvSpPr>
          <p:cNvPr id="5" name="Нижний колонтитул 4"/>
          <p:cNvSpPr txBox="1">
            <a:spLocks noGrp="1"/>
          </p:cNvSpPr>
          <p:nvPr>
            <p:ph type="ftr" sz="quarter" idx="9"/>
          </p:nvPr>
        </p:nvSpPr>
        <p:spPr/>
        <p:txBody>
          <a:bodyPr/>
          <a:lstStyle>
            <a:lvl1pPr>
              <a:defRPr/>
            </a:lvl1pPr>
          </a:lstStyle>
          <a:p>
            <a:pPr lvl="0"/>
            <a:r>
              <a:rPr lang="en-US" smtClean="0"/>
              <a:t>BRIL Annual Review </a:t>
            </a:r>
            <a:endParaRPr lang="en-US"/>
          </a:p>
        </p:txBody>
      </p:sp>
      <p:sp>
        <p:nvSpPr>
          <p:cNvPr id="6" name="Номер слайда 5"/>
          <p:cNvSpPr txBox="1">
            <a:spLocks noGrp="1"/>
          </p:cNvSpPr>
          <p:nvPr>
            <p:ph type="sldNum" sz="quarter" idx="8"/>
          </p:nvPr>
        </p:nvSpPr>
        <p:spPr/>
        <p:txBody>
          <a:bodyPr/>
          <a:lstStyle>
            <a:lvl1pPr>
              <a:defRPr/>
            </a:lvl1pPr>
          </a:lstStyle>
          <a:p>
            <a:pPr lvl="0"/>
            <a:fld id="{317CCCEB-BB29-4D16-BE68-1622B1C71416}" type="slidenum">
              <a:t>‹#›</a:t>
            </a:fld>
            <a:endParaRPr lang="en-US"/>
          </a:p>
        </p:txBody>
      </p:sp>
    </p:spTree>
    <p:extLst>
      <p:ext uri="{BB962C8B-B14F-4D97-AF65-F5344CB8AC3E}">
        <p14:creationId xmlns:p14="http://schemas.microsoft.com/office/powerpoint/2010/main" val="747869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txBox="1">
            <a:spLocks noGrp="1"/>
          </p:cNvSpPr>
          <p:nvPr>
            <p:ph type="title"/>
          </p:nvPr>
        </p:nvSpPr>
        <p:spPr/>
        <p:txBody>
          <a:bodyPr/>
          <a:lstStyle>
            <a:lvl1pPr>
              <a:defRPr/>
            </a:lvl1pPr>
          </a:lstStyle>
          <a:p>
            <a:pPr lvl="0"/>
            <a:r>
              <a:rPr lang="ru-RU"/>
              <a:t>Образец заголовка</a:t>
            </a:r>
          </a:p>
        </p:txBody>
      </p:sp>
      <p:sp>
        <p:nvSpPr>
          <p:cNvPr id="3" name="Объект 2"/>
          <p:cNvSpPr txBox="1">
            <a:spLocks noGrp="1"/>
          </p:cNvSpPr>
          <p:nvPr>
            <p:ph idx="1"/>
          </p:nvPr>
        </p:nvSpPr>
        <p:spPr/>
        <p:txBody>
          <a:bodyPr/>
          <a:lstStyle>
            <a:lvl1pPr>
              <a:defRPr/>
            </a:lvl1pPr>
            <a:lvl2pPr>
              <a:defRPr/>
            </a:lvl2pPr>
            <a:lvl3pPr>
              <a:defRPr/>
            </a:lvl3pPr>
            <a:lvl4pPr>
              <a:defRPr/>
            </a:lvl4pPr>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txBox="1">
            <a:spLocks noGrp="1"/>
          </p:cNvSpPr>
          <p:nvPr>
            <p:ph type="dt" sz="half" idx="7"/>
          </p:nvPr>
        </p:nvSpPr>
        <p:spPr/>
        <p:txBody>
          <a:bodyPr/>
          <a:lstStyle>
            <a:lvl1pPr>
              <a:defRPr/>
            </a:lvl1pPr>
          </a:lstStyle>
          <a:p>
            <a:pPr lvl="0"/>
            <a:r>
              <a:rPr lang="ru-RU" smtClean="0"/>
              <a:t>22/06/2020</a:t>
            </a:r>
            <a:endParaRPr lang="en-US"/>
          </a:p>
        </p:txBody>
      </p:sp>
      <p:sp>
        <p:nvSpPr>
          <p:cNvPr id="5" name="Нижний колонтитул 4"/>
          <p:cNvSpPr txBox="1">
            <a:spLocks noGrp="1"/>
          </p:cNvSpPr>
          <p:nvPr>
            <p:ph type="ftr" sz="quarter" idx="9"/>
          </p:nvPr>
        </p:nvSpPr>
        <p:spPr/>
        <p:txBody>
          <a:bodyPr/>
          <a:lstStyle>
            <a:lvl1pPr>
              <a:defRPr/>
            </a:lvl1pPr>
          </a:lstStyle>
          <a:p>
            <a:pPr lvl="0"/>
            <a:r>
              <a:rPr lang="en-US" smtClean="0"/>
              <a:t>BRIL Annual Review </a:t>
            </a:r>
            <a:endParaRPr lang="en-US"/>
          </a:p>
        </p:txBody>
      </p:sp>
      <p:sp>
        <p:nvSpPr>
          <p:cNvPr id="6" name="Номер слайда 5"/>
          <p:cNvSpPr txBox="1">
            <a:spLocks noGrp="1"/>
          </p:cNvSpPr>
          <p:nvPr>
            <p:ph type="sldNum" sz="quarter" idx="8"/>
          </p:nvPr>
        </p:nvSpPr>
        <p:spPr/>
        <p:txBody>
          <a:bodyPr/>
          <a:lstStyle>
            <a:lvl1pPr>
              <a:defRPr/>
            </a:lvl1pPr>
          </a:lstStyle>
          <a:p>
            <a:pPr lvl="0"/>
            <a:fld id="{8490F013-1050-4205-94CD-717DACB2F32C}" type="slidenum">
              <a:t>‹#›</a:t>
            </a:fld>
            <a:endParaRPr lang="en-US"/>
          </a:p>
        </p:txBody>
      </p:sp>
    </p:spTree>
    <p:extLst>
      <p:ext uri="{BB962C8B-B14F-4D97-AF65-F5344CB8AC3E}">
        <p14:creationId xmlns:p14="http://schemas.microsoft.com/office/powerpoint/2010/main" val="580073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txBox="1">
            <a:spLocks noGrp="1"/>
          </p:cNvSpPr>
          <p:nvPr>
            <p:ph type="title"/>
          </p:nvPr>
        </p:nvSpPr>
        <p:spPr>
          <a:xfrm>
            <a:off x="687793" y="1413698"/>
            <a:ext cx="8694535" cy="2358795"/>
          </a:xfrm>
        </p:spPr>
        <p:txBody>
          <a:bodyPr anchor="b"/>
          <a:lstStyle>
            <a:lvl1pPr>
              <a:defRPr sz="4961"/>
            </a:lvl1pPr>
          </a:lstStyle>
          <a:p>
            <a:pPr lvl="0"/>
            <a:r>
              <a:rPr lang="ru-RU"/>
              <a:t>Образец заголовка</a:t>
            </a:r>
          </a:p>
        </p:txBody>
      </p:sp>
      <p:sp>
        <p:nvSpPr>
          <p:cNvPr id="3" name="Текст 2"/>
          <p:cNvSpPr txBox="1">
            <a:spLocks noGrp="1"/>
          </p:cNvSpPr>
          <p:nvPr>
            <p:ph type="body" idx="1"/>
          </p:nvPr>
        </p:nvSpPr>
        <p:spPr>
          <a:xfrm>
            <a:off x="687793" y="3794805"/>
            <a:ext cx="8694535" cy="1240429"/>
          </a:xfrm>
        </p:spPr>
        <p:txBody>
          <a:bodyPr/>
          <a:lstStyle>
            <a:lvl1pPr marL="0" indent="0">
              <a:buNone/>
              <a:defRPr sz="1984">
                <a:solidFill>
                  <a:srgbClr val="898989"/>
                </a:solidFill>
              </a:defRPr>
            </a:lvl1pPr>
          </a:lstStyle>
          <a:p>
            <a:pPr lvl="0"/>
            <a:r>
              <a:rPr lang="ru-RU"/>
              <a:t>Образец текста</a:t>
            </a:r>
          </a:p>
        </p:txBody>
      </p:sp>
      <p:sp>
        <p:nvSpPr>
          <p:cNvPr id="4" name="Дата 3"/>
          <p:cNvSpPr txBox="1">
            <a:spLocks noGrp="1"/>
          </p:cNvSpPr>
          <p:nvPr>
            <p:ph type="dt" sz="half" idx="7"/>
          </p:nvPr>
        </p:nvSpPr>
        <p:spPr/>
        <p:txBody>
          <a:bodyPr/>
          <a:lstStyle>
            <a:lvl1pPr>
              <a:defRPr/>
            </a:lvl1pPr>
          </a:lstStyle>
          <a:p>
            <a:pPr lvl="0"/>
            <a:r>
              <a:rPr lang="ru-RU" smtClean="0"/>
              <a:t>22/06/2020</a:t>
            </a:r>
            <a:endParaRPr lang="en-US"/>
          </a:p>
        </p:txBody>
      </p:sp>
      <p:sp>
        <p:nvSpPr>
          <p:cNvPr id="5" name="Нижний колонтитул 4"/>
          <p:cNvSpPr txBox="1">
            <a:spLocks noGrp="1"/>
          </p:cNvSpPr>
          <p:nvPr>
            <p:ph type="ftr" sz="quarter" idx="9"/>
          </p:nvPr>
        </p:nvSpPr>
        <p:spPr/>
        <p:txBody>
          <a:bodyPr/>
          <a:lstStyle>
            <a:lvl1pPr>
              <a:defRPr/>
            </a:lvl1pPr>
          </a:lstStyle>
          <a:p>
            <a:pPr lvl="0"/>
            <a:r>
              <a:rPr lang="en-US" smtClean="0"/>
              <a:t>BRIL Annual Review </a:t>
            </a:r>
            <a:endParaRPr lang="en-US"/>
          </a:p>
        </p:txBody>
      </p:sp>
      <p:sp>
        <p:nvSpPr>
          <p:cNvPr id="6" name="Номер слайда 5"/>
          <p:cNvSpPr txBox="1">
            <a:spLocks noGrp="1"/>
          </p:cNvSpPr>
          <p:nvPr>
            <p:ph type="sldNum" sz="quarter" idx="8"/>
          </p:nvPr>
        </p:nvSpPr>
        <p:spPr/>
        <p:txBody>
          <a:bodyPr/>
          <a:lstStyle>
            <a:lvl1pPr>
              <a:defRPr/>
            </a:lvl1pPr>
          </a:lstStyle>
          <a:p>
            <a:pPr lvl="0"/>
            <a:fld id="{BE31C603-AEE6-4FEB-B304-BD410819FC1E}" type="slidenum">
              <a:t>‹#›</a:t>
            </a:fld>
            <a:endParaRPr lang="en-US"/>
          </a:p>
        </p:txBody>
      </p:sp>
    </p:spTree>
    <p:extLst>
      <p:ext uri="{BB962C8B-B14F-4D97-AF65-F5344CB8AC3E}">
        <p14:creationId xmlns:p14="http://schemas.microsoft.com/office/powerpoint/2010/main" val="2881387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txBox="1">
            <a:spLocks noGrp="1"/>
          </p:cNvSpPr>
          <p:nvPr>
            <p:ph type="title"/>
          </p:nvPr>
        </p:nvSpPr>
        <p:spPr/>
        <p:txBody>
          <a:bodyPr/>
          <a:lstStyle>
            <a:lvl1pPr>
              <a:defRPr/>
            </a:lvl1pPr>
          </a:lstStyle>
          <a:p>
            <a:pPr lvl="0"/>
            <a:r>
              <a:rPr lang="ru-RU"/>
              <a:t>Образец заголовка</a:t>
            </a:r>
          </a:p>
        </p:txBody>
      </p:sp>
      <p:sp>
        <p:nvSpPr>
          <p:cNvPr id="3" name="Объект 2"/>
          <p:cNvSpPr txBox="1">
            <a:spLocks noGrp="1"/>
          </p:cNvSpPr>
          <p:nvPr>
            <p:ph idx="1"/>
          </p:nvPr>
        </p:nvSpPr>
        <p:spPr>
          <a:xfrm>
            <a:off x="693042" y="1509518"/>
            <a:ext cx="4284265" cy="3597907"/>
          </a:xfrm>
        </p:spPr>
        <p:txBody>
          <a:bodyPr/>
          <a:lstStyle>
            <a:lvl1pPr>
              <a:defRPr/>
            </a:lvl1pPr>
            <a:lvl2pPr>
              <a:defRPr/>
            </a:lvl2pPr>
            <a:lvl3pPr>
              <a:defRPr/>
            </a:lvl3pPr>
            <a:lvl4pPr>
              <a:defRPr/>
            </a:lvl4pPr>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txBox="1">
            <a:spLocks noGrp="1"/>
          </p:cNvSpPr>
          <p:nvPr>
            <p:ph idx="2"/>
          </p:nvPr>
        </p:nvSpPr>
        <p:spPr>
          <a:xfrm>
            <a:off x="5103312" y="1509518"/>
            <a:ext cx="4284265" cy="3597907"/>
          </a:xfrm>
        </p:spPr>
        <p:txBody>
          <a:bodyPr/>
          <a:lstStyle>
            <a:lvl1pPr>
              <a:defRPr/>
            </a:lvl1pPr>
            <a:lvl2pPr>
              <a:defRPr/>
            </a:lvl2pPr>
            <a:lvl3pPr>
              <a:defRPr/>
            </a:lvl3pPr>
            <a:lvl4pPr>
              <a:defRPr/>
            </a:lvl4pPr>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txBox="1">
            <a:spLocks noGrp="1"/>
          </p:cNvSpPr>
          <p:nvPr>
            <p:ph type="dt" sz="half" idx="7"/>
          </p:nvPr>
        </p:nvSpPr>
        <p:spPr/>
        <p:txBody>
          <a:bodyPr/>
          <a:lstStyle>
            <a:lvl1pPr>
              <a:defRPr/>
            </a:lvl1pPr>
          </a:lstStyle>
          <a:p>
            <a:pPr lvl="0"/>
            <a:r>
              <a:rPr lang="ru-RU" smtClean="0"/>
              <a:t>22/06/2020</a:t>
            </a:r>
            <a:endParaRPr lang="en-US"/>
          </a:p>
        </p:txBody>
      </p:sp>
      <p:sp>
        <p:nvSpPr>
          <p:cNvPr id="6" name="Нижний колонтитул 5"/>
          <p:cNvSpPr txBox="1">
            <a:spLocks noGrp="1"/>
          </p:cNvSpPr>
          <p:nvPr>
            <p:ph type="ftr" sz="quarter" idx="9"/>
          </p:nvPr>
        </p:nvSpPr>
        <p:spPr/>
        <p:txBody>
          <a:bodyPr/>
          <a:lstStyle>
            <a:lvl1pPr>
              <a:defRPr/>
            </a:lvl1pPr>
          </a:lstStyle>
          <a:p>
            <a:pPr lvl="0"/>
            <a:r>
              <a:rPr lang="en-US" smtClean="0"/>
              <a:t>BRIL Annual Review </a:t>
            </a:r>
            <a:endParaRPr lang="en-US"/>
          </a:p>
        </p:txBody>
      </p:sp>
      <p:sp>
        <p:nvSpPr>
          <p:cNvPr id="7" name="Номер слайда 6"/>
          <p:cNvSpPr txBox="1">
            <a:spLocks noGrp="1"/>
          </p:cNvSpPr>
          <p:nvPr>
            <p:ph type="sldNum" sz="quarter" idx="8"/>
          </p:nvPr>
        </p:nvSpPr>
        <p:spPr/>
        <p:txBody>
          <a:bodyPr/>
          <a:lstStyle>
            <a:lvl1pPr>
              <a:defRPr/>
            </a:lvl1pPr>
          </a:lstStyle>
          <a:p>
            <a:pPr lvl="0"/>
            <a:fld id="{9A67FFF2-2103-4364-B1F3-5568445619D5}" type="slidenum">
              <a:t>‹#›</a:t>
            </a:fld>
            <a:endParaRPr lang="en-US"/>
          </a:p>
        </p:txBody>
      </p:sp>
    </p:spTree>
    <p:extLst>
      <p:ext uri="{BB962C8B-B14F-4D97-AF65-F5344CB8AC3E}">
        <p14:creationId xmlns:p14="http://schemas.microsoft.com/office/powerpoint/2010/main" val="3222016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txBox="1">
            <a:spLocks noGrp="1"/>
          </p:cNvSpPr>
          <p:nvPr>
            <p:ph type="title"/>
          </p:nvPr>
        </p:nvSpPr>
        <p:spPr>
          <a:xfrm>
            <a:off x="694358" y="301907"/>
            <a:ext cx="8694535" cy="1096045"/>
          </a:xfrm>
        </p:spPr>
        <p:txBody>
          <a:bodyPr/>
          <a:lstStyle>
            <a:lvl1pPr>
              <a:defRPr/>
            </a:lvl1pPr>
          </a:lstStyle>
          <a:p>
            <a:pPr lvl="0"/>
            <a:r>
              <a:rPr lang="ru-RU"/>
              <a:t>Образец заголовка</a:t>
            </a:r>
          </a:p>
        </p:txBody>
      </p:sp>
      <p:sp>
        <p:nvSpPr>
          <p:cNvPr id="3" name="Текст 2"/>
          <p:cNvSpPr txBox="1">
            <a:spLocks noGrp="1"/>
          </p:cNvSpPr>
          <p:nvPr>
            <p:ph type="body" idx="1"/>
          </p:nvPr>
        </p:nvSpPr>
        <p:spPr>
          <a:xfrm>
            <a:off x="694358" y="1390070"/>
            <a:ext cx="4264578" cy="681255"/>
          </a:xfrm>
        </p:spPr>
        <p:txBody>
          <a:bodyPr anchor="b"/>
          <a:lstStyle>
            <a:lvl1pPr marL="0" indent="0">
              <a:buNone/>
              <a:defRPr sz="1984" b="1"/>
            </a:lvl1pPr>
          </a:lstStyle>
          <a:p>
            <a:pPr lvl="0"/>
            <a:r>
              <a:rPr lang="ru-RU"/>
              <a:t>Образец текста</a:t>
            </a:r>
          </a:p>
        </p:txBody>
      </p:sp>
      <p:sp>
        <p:nvSpPr>
          <p:cNvPr id="4" name="Объект 3"/>
          <p:cNvSpPr txBox="1">
            <a:spLocks noGrp="1"/>
          </p:cNvSpPr>
          <p:nvPr>
            <p:ph idx="2"/>
          </p:nvPr>
        </p:nvSpPr>
        <p:spPr>
          <a:xfrm>
            <a:off x="694358" y="2071326"/>
            <a:ext cx="4264578" cy="3046607"/>
          </a:xfrm>
        </p:spPr>
        <p:txBody>
          <a:bodyPr/>
          <a:lstStyle>
            <a:lvl1pPr>
              <a:defRPr/>
            </a:lvl1pPr>
            <a:lvl2pPr>
              <a:defRPr/>
            </a:lvl2pPr>
            <a:lvl3pPr>
              <a:defRPr/>
            </a:lvl3pPr>
            <a:lvl4pPr>
              <a:defRPr/>
            </a:lvl4pPr>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txBox="1">
            <a:spLocks noGrp="1"/>
          </p:cNvSpPr>
          <p:nvPr>
            <p:ph type="body" idx="3"/>
          </p:nvPr>
        </p:nvSpPr>
        <p:spPr>
          <a:xfrm>
            <a:off x="5103312" y="1390070"/>
            <a:ext cx="4285582" cy="681255"/>
          </a:xfrm>
        </p:spPr>
        <p:txBody>
          <a:bodyPr anchor="b"/>
          <a:lstStyle>
            <a:lvl1pPr marL="0" indent="0">
              <a:buNone/>
              <a:defRPr sz="1984" b="1"/>
            </a:lvl1pPr>
          </a:lstStyle>
          <a:p>
            <a:pPr lvl="0"/>
            <a:r>
              <a:rPr lang="ru-RU"/>
              <a:t>Образец текста</a:t>
            </a:r>
          </a:p>
        </p:txBody>
      </p:sp>
      <p:sp>
        <p:nvSpPr>
          <p:cNvPr id="6" name="Объект 5"/>
          <p:cNvSpPr txBox="1">
            <a:spLocks noGrp="1"/>
          </p:cNvSpPr>
          <p:nvPr>
            <p:ph idx="4"/>
          </p:nvPr>
        </p:nvSpPr>
        <p:spPr>
          <a:xfrm>
            <a:off x="5103312" y="2071326"/>
            <a:ext cx="4285582" cy="3046607"/>
          </a:xfrm>
        </p:spPr>
        <p:txBody>
          <a:bodyPr/>
          <a:lstStyle>
            <a:lvl1pPr>
              <a:defRPr/>
            </a:lvl1pPr>
            <a:lvl2pPr>
              <a:defRPr/>
            </a:lvl2pPr>
            <a:lvl3pPr>
              <a:defRPr/>
            </a:lvl3pPr>
            <a:lvl4pPr>
              <a:defRPr/>
            </a:lvl4pPr>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txBox="1">
            <a:spLocks noGrp="1"/>
          </p:cNvSpPr>
          <p:nvPr>
            <p:ph type="dt" sz="half" idx="7"/>
          </p:nvPr>
        </p:nvSpPr>
        <p:spPr/>
        <p:txBody>
          <a:bodyPr/>
          <a:lstStyle>
            <a:lvl1pPr>
              <a:defRPr/>
            </a:lvl1pPr>
          </a:lstStyle>
          <a:p>
            <a:pPr lvl="0"/>
            <a:r>
              <a:rPr lang="ru-RU" smtClean="0"/>
              <a:t>22/06/2020</a:t>
            </a:r>
            <a:endParaRPr lang="en-US"/>
          </a:p>
        </p:txBody>
      </p:sp>
      <p:sp>
        <p:nvSpPr>
          <p:cNvPr id="8" name="Нижний колонтитул 7"/>
          <p:cNvSpPr txBox="1">
            <a:spLocks noGrp="1"/>
          </p:cNvSpPr>
          <p:nvPr>
            <p:ph type="ftr" sz="quarter" idx="9"/>
          </p:nvPr>
        </p:nvSpPr>
        <p:spPr/>
        <p:txBody>
          <a:bodyPr/>
          <a:lstStyle>
            <a:lvl1pPr>
              <a:defRPr/>
            </a:lvl1pPr>
          </a:lstStyle>
          <a:p>
            <a:pPr lvl="0"/>
            <a:r>
              <a:rPr lang="en-US" smtClean="0"/>
              <a:t>BRIL Annual Review </a:t>
            </a:r>
            <a:endParaRPr lang="en-US"/>
          </a:p>
        </p:txBody>
      </p:sp>
      <p:sp>
        <p:nvSpPr>
          <p:cNvPr id="9" name="Номер слайда 8"/>
          <p:cNvSpPr txBox="1">
            <a:spLocks noGrp="1"/>
          </p:cNvSpPr>
          <p:nvPr>
            <p:ph type="sldNum" sz="quarter" idx="8"/>
          </p:nvPr>
        </p:nvSpPr>
        <p:spPr/>
        <p:txBody>
          <a:bodyPr/>
          <a:lstStyle>
            <a:lvl1pPr>
              <a:defRPr/>
            </a:lvl1pPr>
          </a:lstStyle>
          <a:p>
            <a:pPr lvl="0"/>
            <a:fld id="{A786EEE3-9211-45C9-A4E5-D037927AA5CF}" type="slidenum">
              <a:t>‹#›</a:t>
            </a:fld>
            <a:endParaRPr lang="en-US"/>
          </a:p>
        </p:txBody>
      </p:sp>
    </p:spTree>
    <p:extLst>
      <p:ext uri="{BB962C8B-B14F-4D97-AF65-F5344CB8AC3E}">
        <p14:creationId xmlns:p14="http://schemas.microsoft.com/office/powerpoint/2010/main" val="90550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txBox="1">
            <a:spLocks noGrp="1"/>
          </p:cNvSpPr>
          <p:nvPr>
            <p:ph type="title"/>
          </p:nvPr>
        </p:nvSpPr>
        <p:spPr/>
        <p:txBody>
          <a:bodyPr/>
          <a:lstStyle>
            <a:lvl1pPr>
              <a:defRPr/>
            </a:lvl1pPr>
          </a:lstStyle>
          <a:p>
            <a:pPr lvl="0"/>
            <a:r>
              <a:rPr lang="ru-RU"/>
              <a:t>Образец заголовка</a:t>
            </a:r>
          </a:p>
        </p:txBody>
      </p:sp>
      <p:sp>
        <p:nvSpPr>
          <p:cNvPr id="3" name="Дата 2"/>
          <p:cNvSpPr txBox="1">
            <a:spLocks noGrp="1"/>
          </p:cNvSpPr>
          <p:nvPr>
            <p:ph type="dt" sz="half" idx="7"/>
          </p:nvPr>
        </p:nvSpPr>
        <p:spPr/>
        <p:txBody>
          <a:bodyPr/>
          <a:lstStyle>
            <a:lvl1pPr>
              <a:defRPr/>
            </a:lvl1pPr>
          </a:lstStyle>
          <a:p>
            <a:pPr lvl="0"/>
            <a:r>
              <a:rPr lang="ru-RU" smtClean="0"/>
              <a:t>22/06/2020</a:t>
            </a:r>
            <a:endParaRPr lang="en-US"/>
          </a:p>
        </p:txBody>
      </p:sp>
      <p:sp>
        <p:nvSpPr>
          <p:cNvPr id="4" name="Нижний колонтитул 3"/>
          <p:cNvSpPr txBox="1">
            <a:spLocks noGrp="1"/>
          </p:cNvSpPr>
          <p:nvPr>
            <p:ph type="ftr" sz="quarter" idx="9"/>
          </p:nvPr>
        </p:nvSpPr>
        <p:spPr/>
        <p:txBody>
          <a:bodyPr/>
          <a:lstStyle>
            <a:lvl1pPr>
              <a:defRPr/>
            </a:lvl1pPr>
          </a:lstStyle>
          <a:p>
            <a:pPr lvl="0"/>
            <a:r>
              <a:rPr lang="en-US" smtClean="0"/>
              <a:t>BRIL Annual Review </a:t>
            </a:r>
            <a:endParaRPr lang="en-US"/>
          </a:p>
        </p:txBody>
      </p:sp>
      <p:sp>
        <p:nvSpPr>
          <p:cNvPr id="5" name="Номер слайда 4"/>
          <p:cNvSpPr txBox="1">
            <a:spLocks noGrp="1"/>
          </p:cNvSpPr>
          <p:nvPr>
            <p:ph type="sldNum" sz="quarter" idx="8"/>
          </p:nvPr>
        </p:nvSpPr>
        <p:spPr/>
        <p:txBody>
          <a:bodyPr/>
          <a:lstStyle>
            <a:lvl1pPr>
              <a:defRPr/>
            </a:lvl1pPr>
          </a:lstStyle>
          <a:p>
            <a:pPr lvl="0"/>
            <a:fld id="{3838B49B-87B6-42CD-A1F2-91221284B575}" type="slidenum">
              <a:t>‹#›</a:t>
            </a:fld>
            <a:endParaRPr lang="en-US"/>
          </a:p>
        </p:txBody>
      </p:sp>
    </p:spTree>
    <p:extLst>
      <p:ext uri="{BB962C8B-B14F-4D97-AF65-F5344CB8AC3E}">
        <p14:creationId xmlns:p14="http://schemas.microsoft.com/office/powerpoint/2010/main" val="401576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txBox="1">
            <a:spLocks noGrp="1"/>
          </p:cNvSpPr>
          <p:nvPr>
            <p:ph type="dt" sz="half" idx="7"/>
          </p:nvPr>
        </p:nvSpPr>
        <p:spPr/>
        <p:txBody>
          <a:bodyPr/>
          <a:lstStyle>
            <a:lvl1pPr>
              <a:defRPr/>
            </a:lvl1pPr>
          </a:lstStyle>
          <a:p>
            <a:pPr lvl="0"/>
            <a:r>
              <a:rPr lang="ru-RU" smtClean="0"/>
              <a:t>22/06/2020</a:t>
            </a:r>
            <a:endParaRPr lang="en-US"/>
          </a:p>
        </p:txBody>
      </p:sp>
      <p:sp>
        <p:nvSpPr>
          <p:cNvPr id="3" name="Нижний колонтитул 2"/>
          <p:cNvSpPr txBox="1">
            <a:spLocks noGrp="1"/>
          </p:cNvSpPr>
          <p:nvPr>
            <p:ph type="ftr" sz="quarter" idx="9"/>
          </p:nvPr>
        </p:nvSpPr>
        <p:spPr/>
        <p:txBody>
          <a:bodyPr/>
          <a:lstStyle>
            <a:lvl1pPr>
              <a:defRPr/>
            </a:lvl1pPr>
          </a:lstStyle>
          <a:p>
            <a:pPr lvl="0"/>
            <a:r>
              <a:rPr lang="en-US" smtClean="0"/>
              <a:t>BRIL Annual Review </a:t>
            </a:r>
            <a:endParaRPr lang="en-US"/>
          </a:p>
        </p:txBody>
      </p:sp>
      <p:sp>
        <p:nvSpPr>
          <p:cNvPr id="4" name="Номер слайда 3"/>
          <p:cNvSpPr txBox="1">
            <a:spLocks noGrp="1"/>
          </p:cNvSpPr>
          <p:nvPr>
            <p:ph type="sldNum" sz="quarter" idx="8"/>
          </p:nvPr>
        </p:nvSpPr>
        <p:spPr/>
        <p:txBody>
          <a:bodyPr/>
          <a:lstStyle>
            <a:lvl1pPr>
              <a:defRPr/>
            </a:lvl1pPr>
          </a:lstStyle>
          <a:p>
            <a:pPr lvl="0"/>
            <a:fld id="{3B74612B-2205-4BF2-85D4-AFBA440197CA}" type="slidenum">
              <a:t>‹#›</a:t>
            </a:fld>
            <a:endParaRPr lang="en-US"/>
          </a:p>
        </p:txBody>
      </p:sp>
    </p:spTree>
    <p:extLst>
      <p:ext uri="{BB962C8B-B14F-4D97-AF65-F5344CB8AC3E}">
        <p14:creationId xmlns:p14="http://schemas.microsoft.com/office/powerpoint/2010/main" val="2925421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txBox="1">
            <a:spLocks noGrp="1"/>
          </p:cNvSpPr>
          <p:nvPr>
            <p:ph type="title"/>
          </p:nvPr>
        </p:nvSpPr>
        <p:spPr>
          <a:xfrm>
            <a:off x="694358" y="378040"/>
            <a:ext cx="3251268" cy="1323127"/>
          </a:xfrm>
        </p:spPr>
        <p:txBody>
          <a:bodyPr anchor="b"/>
          <a:lstStyle>
            <a:lvl1pPr>
              <a:defRPr sz="2646"/>
            </a:lvl1pPr>
          </a:lstStyle>
          <a:p>
            <a:pPr lvl="0"/>
            <a:r>
              <a:rPr lang="ru-RU"/>
              <a:t>Образец заголовка</a:t>
            </a:r>
          </a:p>
        </p:txBody>
      </p:sp>
      <p:sp>
        <p:nvSpPr>
          <p:cNvPr id="3" name="Объект 2"/>
          <p:cNvSpPr txBox="1">
            <a:spLocks noGrp="1"/>
          </p:cNvSpPr>
          <p:nvPr>
            <p:ph idx="1"/>
          </p:nvPr>
        </p:nvSpPr>
        <p:spPr>
          <a:xfrm>
            <a:off x="4285582" y="816458"/>
            <a:ext cx="5103312" cy="4029769"/>
          </a:xfrm>
        </p:spPr>
        <p:txBody>
          <a:bodyPr/>
          <a:lstStyle>
            <a:lvl1pPr>
              <a:defRPr sz="2646"/>
            </a:lvl1pPr>
            <a:lvl2pPr>
              <a:defRPr sz="2315"/>
            </a:lvl2pPr>
            <a:lvl3pPr>
              <a:defRPr sz="1984"/>
            </a:lvl3pPr>
            <a:lvl4pPr>
              <a:defRPr sz="1654"/>
            </a:lvl4pPr>
            <a:lvl5pPr>
              <a:defRPr sz="1654"/>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txBox="1">
            <a:spLocks noGrp="1"/>
          </p:cNvSpPr>
          <p:nvPr>
            <p:ph type="body" idx="2"/>
          </p:nvPr>
        </p:nvSpPr>
        <p:spPr>
          <a:xfrm>
            <a:off x="694358" y="1701168"/>
            <a:ext cx="3251268" cy="3151616"/>
          </a:xfrm>
        </p:spPr>
        <p:txBody>
          <a:bodyPr/>
          <a:lstStyle>
            <a:lvl1pPr marL="0" indent="0">
              <a:buNone/>
              <a:defRPr sz="1323"/>
            </a:lvl1pPr>
          </a:lstStyle>
          <a:p>
            <a:pPr lvl="0"/>
            <a:r>
              <a:rPr lang="ru-RU"/>
              <a:t>Образец текста</a:t>
            </a:r>
          </a:p>
        </p:txBody>
      </p:sp>
      <p:sp>
        <p:nvSpPr>
          <p:cNvPr id="5" name="Дата 4"/>
          <p:cNvSpPr txBox="1">
            <a:spLocks noGrp="1"/>
          </p:cNvSpPr>
          <p:nvPr>
            <p:ph type="dt" sz="half" idx="7"/>
          </p:nvPr>
        </p:nvSpPr>
        <p:spPr/>
        <p:txBody>
          <a:bodyPr/>
          <a:lstStyle>
            <a:lvl1pPr>
              <a:defRPr/>
            </a:lvl1pPr>
          </a:lstStyle>
          <a:p>
            <a:pPr lvl="0"/>
            <a:r>
              <a:rPr lang="ru-RU" smtClean="0"/>
              <a:t>22/06/2020</a:t>
            </a:r>
            <a:endParaRPr lang="en-US"/>
          </a:p>
        </p:txBody>
      </p:sp>
      <p:sp>
        <p:nvSpPr>
          <p:cNvPr id="6" name="Нижний колонтитул 5"/>
          <p:cNvSpPr txBox="1">
            <a:spLocks noGrp="1"/>
          </p:cNvSpPr>
          <p:nvPr>
            <p:ph type="ftr" sz="quarter" idx="9"/>
          </p:nvPr>
        </p:nvSpPr>
        <p:spPr/>
        <p:txBody>
          <a:bodyPr/>
          <a:lstStyle>
            <a:lvl1pPr>
              <a:defRPr/>
            </a:lvl1pPr>
          </a:lstStyle>
          <a:p>
            <a:pPr lvl="0"/>
            <a:r>
              <a:rPr lang="en-US" smtClean="0"/>
              <a:t>BRIL Annual Review </a:t>
            </a:r>
            <a:endParaRPr lang="en-US"/>
          </a:p>
        </p:txBody>
      </p:sp>
      <p:sp>
        <p:nvSpPr>
          <p:cNvPr id="7" name="Номер слайда 6"/>
          <p:cNvSpPr txBox="1">
            <a:spLocks noGrp="1"/>
          </p:cNvSpPr>
          <p:nvPr>
            <p:ph type="sldNum" sz="quarter" idx="8"/>
          </p:nvPr>
        </p:nvSpPr>
        <p:spPr/>
        <p:txBody>
          <a:bodyPr/>
          <a:lstStyle>
            <a:lvl1pPr>
              <a:defRPr/>
            </a:lvl1pPr>
          </a:lstStyle>
          <a:p>
            <a:pPr lvl="0"/>
            <a:fld id="{3A604AFE-28B5-4415-AB4C-C7E4844E9C47}" type="slidenum">
              <a:t>‹#›</a:t>
            </a:fld>
            <a:endParaRPr lang="en-US"/>
          </a:p>
        </p:txBody>
      </p:sp>
    </p:spTree>
    <p:extLst>
      <p:ext uri="{BB962C8B-B14F-4D97-AF65-F5344CB8AC3E}">
        <p14:creationId xmlns:p14="http://schemas.microsoft.com/office/powerpoint/2010/main" val="1411078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txBox="1">
            <a:spLocks noGrp="1"/>
          </p:cNvSpPr>
          <p:nvPr>
            <p:ph type="title"/>
          </p:nvPr>
        </p:nvSpPr>
        <p:spPr>
          <a:xfrm>
            <a:off x="694358" y="378040"/>
            <a:ext cx="3251268" cy="1323127"/>
          </a:xfrm>
        </p:spPr>
        <p:txBody>
          <a:bodyPr anchor="b"/>
          <a:lstStyle>
            <a:lvl1pPr>
              <a:defRPr sz="2646"/>
            </a:lvl1pPr>
          </a:lstStyle>
          <a:p>
            <a:pPr lvl="0"/>
            <a:r>
              <a:rPr lang="ru-RU"/>
              <a:t>Образец заголовка</a:t>
            </a:r>
          </a:p>
        </p:txBody>
      </p:sp>
      <p:sp>
        <p:nvSpPr>
          <p:cNvPr id="3" name="Рисунок 2"/>
          <p:cNvSpPr txBox="1">
            <a:spLocks noGrp="1"/>
          </p:cNvSpPr>
          <p:nvPr>
            <p:ph type="pic" idx="1"/>
          </p:nvPr>
        </p:nvSpPr>
        <p:spPr>
          <a:xfrm>
            <a:off x="4285582" y="816458"/>
            <a:ext cx="5103312" cy="4029769"/>
          </a:xfrm>
        </p:spPr>
        <p:txBody>
          <a:bodyPr/>
          <a:lstStyle>
            <a:lvl1pPr marL="0" indent="0">
              <a:buNone/>
              <a:defRPr sz="2646"/>
            </a:lvl1pPr>
          </a:lstStyle>
          <a:p>
            <a:pPr lvl="0"/>
            <a:endParaRPr lang="ru-RU"/>
          </a:p>
        </p:txBody>
      </p:sp>
      <p:sp>
        <p:nvSpPr>
          <p:cNvPr id="4" name="Текст 3"/>
          <p:cNvSpPr txBox="1">
            <a:spLocks noGrp="1"/>
          </p:cNvSpPr>
          <p:nvPr>
            <p:ph type="body" idx="2"/>
          </p:nvPr>
        </p:nvSpPr>
        <p:spPr>
          <a:xfrm>
            <a:off x="694358" y="1701168"/>
            <a:ext cx="3251268" cy="3151616"/>
          </a:xfrm>
        </p:spPr>
        <p:txBody>
          <a:bodyPr/>
          <a:lstStyle>
            <a:lvl1pPr marL="0" indent="0">
              <a:buNone/>
              <a:defRPr sz="1323"/>
            </a:lvl1pPr>
          </a:lstStyle>
          <a:p>
            <a:pPr lvl="0"/>
            <a:r>
              <a:rPr lang="ru-RU"/>
              <a:t>Образец текста</a:t>
            </a:r>
          </a:p>
        </p:txBody>
      </p:sp>
      <p:sp>
        <p:nvSpPr>
          <p:cNvPr id="5" name="Дата 4"/>
          <p:cNvSpPr txBox="1">
            <a:spLocks noGrp="1"/>
          </p:cNvSpPr>
          <p:nvPr>
            <p:ph type="dt" sz="half" idx="7"/>
          </p:nvPr>
        </p:nvSpPr>
        <p:spPr/>
        <p:txBody>
          <a:bodyPr/>
          <a:lstStyle>
            <a:lvl1pPr>
              <a:defRPr/>
            </a:lvl1pPr>
          </a:lstStyle>
          <a:p>
            <a:pPr lvl="0"/>
            <a:r>
              <a:rPr lang="ru-RU" smtClean="0"/>
              <a:t>22/06/2020</a:t>
            </a:r>
            <a:endParaRPr lang="en-US"/>
          </a:p>
        </p:txBody>
      </p:sp>
      <p:sp>
        <p:nvSpPr>
          <p:cNvPr id="6" name="Нижний колонтитул 5"/>
          <p:cNvSpPr txBox="1">
            <a:spLocks noGrp="1"/>
          </p:cNvSpPr>
          <p:nvPr>
            <p:ph type="ftr" sz="quarter" idx="9"/>
          </p:nvPr>
        </p:nvSpPr>
        <p:spPr/>
        <p:txBody>
          <a:bodyPr/>
          <a:lstStyle>
            <a:lvl1pPr>
              <a:defRPr/>
            </a:lvl1pPr>
          </a:lstStyle>
          <a:p>
            <a:pPr lvl="0"/>
            <a:r>
              <a:rPr lang="en-US" smtClean="0"/>
              <a:t>BRIL Annual Review </a:t>
            </a:r>
            <a:endParaRPr lang="en-US"/>
          </a:p>
        </p:txBody>
      </p:sp>
      <p:sp>
        <p:nvSpPr>
          <p:cNvPr id="7" name="Номер слайда 6"/>
          <p:cNvSpPr txBox="1">
            <a:spLocks noGrp="1"/>
          </p:cNvSpPr>
          <p:nvPr>
            <p:ph type="sldNum" sz="quarter" idx="8"/>
          </p:nvPr>
        </p:nvSpPr>
        <p:spPr/>
        <p:txBody>
          <a:bodyPr/>
          <a:lstStyle>
            <a:lvl1pPr>
              <a:defRPr/>
            </a:lvl1pPr>
          </a:lstStyle>
          <a:p>
            <a:pPr lvl="0"/>
            <a:fld id="{041A4D2F-73D2-44E1-A927-6FC67C65D399}" type="slidenum">
              <a:t>‹#›</a:t>
            </a:fld>
            <a:endParaRPr lang="en-US"/>
          </a:p>
        </p:txBody>
      </p:sp>
    </p:spTree>
    <p:extLst>
      <p:ext uri="{BB962C8B-B14F-4D97-AF65-F5344CB8AC3E}">
        <p14:creationId xmlns:p14="http://schemas.microsoft.com/office/powerpoint/2010/main" val="3154983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Заголовок 1"/>
          <p:cNvSpPr txBox="1">
            <a:spLocks noGrp="1"/>
          </p:cNvSpPr>
          <p:nvPr>
            <p:ph type="title"/>
          </p:nvPr>
        </p:nvSpPr>
        <p:spPr>
          <a:xfrm>
            <a:off x="693042" y="301907"/>
            <a:ext cx="8694535" cy="1096045"/>
          </a:xfrm>
          <a:prstGeom prst="rect">
            <a:avLst/>
          </a:prstGeom>
          <a:noFill/>
          <a:ln>
            <a:noFill/>
          </a:ln>
        </p:spPr>
        <p:txBody>
          <a:bodyPr vert="horz" wrap="square" lIns="91440" tIns="45720" rIns="91440" bIns="45720" anchor="ctr" anchorCtr="0" compatLnSpc="1">
            <a:normAutofit/>
          </a:bodyPr>
          <a:lstStyle/>
          <a:p>
            <a:pPr lvl="0"/>
            <a:r>
              <a:rPr lang="ru-RU"/>
              <a:t>Образец заголовка</a:t>
            </a:r>
          </a:p>
        </p:txBody>
      </p:sp>
      <p:sp>
        <p:nvSpPr>
          <p:cNvPr id="3" name="Текст 2"/>
          <p:cNvSpPr txBox="1">
            <a:spLocks noGrp="1"/>
          </p:cNvSpPr>
          <p:nvPr>
            <p:ph type="body" idx="1"/>
          </p:nvPr>
        </p:nvSpPr>
        <p:spPr>
          <a:xfrm>
            <a:off x="693042" y="1509518"/>
            <a:ext cx="8694535" cy="3597907"/>
          </a:xfrm>
          <a:prstGeom prst="rect">
            <a:avLst/>
          </a:prstGeom>
          <a:noFill/>
          <a:ln>
            <a:noFill/>
          </a:ln>
        </p:spPr>
        <p:txBody>
          <a:bodyPr vert="horz" wrap="square" lIns="91440" tIns="45720" rIns="91440" bIns="45720" anchor="t" anchorCtr="0" compatLnSpc="1">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txBox="1">
            <a:spLocks noGrp="1"/>
          </p:cNvSpPr>
          <p:nvPr>
            <p:ph type="dt" sz="half" idx="2"/>
          </p:nvPr>
        </p:nvSpPr>
        <p:spPr>
          <a:xfrm>
            <a:off x="693042" y="5255760"/>
            <a:ext cx="2268141" cy="301907"/>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ru-RU" sz="992" b="0" i="0" u="none" strike="noStrike" kern="1200" cap="none" spc="0" baseline="0">
                <a:solidFill>
                  <a:srgbClr val="898989"/>
                </a:solidFill>
                <a:uFillTx/>
                <a:latin typeface="Calibri"/>
              </a:defRPr>
            </a:lvl1pPr>
          </a:lstStyle>
          <a:p>
            <a:pPr lvl="0"/>
            <a:r>
              <a:rPr lang="ru-RU" smtClean="0"/>
              <a:t>22/06/2020</a:t>
            </a:r>
            <a:endParaRPr lang="en-US"/>
          </a:p>
        </p:txBody>
      </p:sp>
      <p:sp>
        <p:nvSpPr>
          <p:cNvPr id="5" name="Нижний колонтитул 4"/>
          <p:cNvSpPr txBox="1">
            <a:spLocks noGrp="1"/>
          </p:cNvSpPr>
          <p:nvPr>
            <p:ph type="ftr" sz="quarter" idx="3"/>
          </p:nvPr>
        </p:nvSpPr>
        <p:spPr>
          <a:xfrm>
            <a:off x="3339205" y="5255760"/>
            <a:ext cx="3402208" cy="301907"/>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992" b="0" i="0" u="none" strike="noStrike" kern="1200" cap="none" spc="0" baseline="0">
                <a:solidFill>
                  <a:srgbClr val="898989"/>
                </a:solidFill>
                <a:uFillTx/>
                <a:latin typeface="Calibri"/>
              </a:defRPr>
            </a:lvl1pPr>
          </a:lstStyle>
          <a:p>
            <a:pPr lvl="0"/>
            <a:r>
              <a:rPr lang="en-US" smtClean="0"/>
              <a:t>BRIL Annual Review </a:t>
            </a:r>
            <a:endParaRPr lang="en-US"/>
          </a:p>
        </p:txBody>
      </p:sp>
      <p:sp>
        <p:nvSpPr>
          <p:cNvPr id="6" name="Номер слайда 5"/>
          <p:cNvSpPr txBox="1">
            <a:spLocks noGrp="1"/>
          </p:cNvSpPr>
          <p:nvPr>
            <p:ph type="sldNum" sz="quarter" idx="4"/>
          </p:nvPr>
        </p:nvSpPr>
        <p:spPr>
          <a:xfrm>
            <a:off x="7119445" y="5255760"/>
            <a:ext cx="2268141" cy="301907"/>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992" b="0" i="0" u="none" strike="noStrike" kern="1200" cap="none" spc="0" baseline="0">
                <a:solidFill>
                  <a:srgbClr val="898989"/>
                </a:solidFill>
                <a:uFillTx/>
                <a:latin typeface="Calibri"/>
              </a:defRPr>
            </a:lvl1pPr>
          </a:lstStyle>
          <a:p>
            <a:pPr lvl="0"/>
            <a:fld id="{AB29B8A8-559A-439E-A2B0-92450DF94CDD}"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hf hdr="0"/>
  <p:txStyles>
    <p:titleStyle>
      <a:lvl1pPr marL="0" marR="0" lvl="0" indent="0" algn="l" defTabSz="756025" rtl="0" fontAlgn="auto" hangingPunct="1">
        <a:lnSpc>
          <a:spcPct val="90000"/>
        </a:lnSpc>
        <a:spcBef>
          <a:spcPts val="0"/>
        </a:spcBef>
        <a:spcAft>
          <a:spcPts val="0"/>
        </a:spcAft>
        <a:buNone/>
        <a:tabLst/>
        <a:defRPr lang="ru-RU" sz="3638" b="0" i="0" u="none" strike="noStrike" kern="1200" cap="none" spc="0" baseline="0">
          <a:solidFill>
            <a:srgbClr val="000000"/>
          </a:solidFill>
          <a:uFillTx/>
          <a:latin typeface="Calibri Light"/>
        </a:defRPr>
      </a:lvl1pPr>
    </p:titleStyle>
    <p:bodyStyle>
      <a:lvl1pPr marL="189006" marR="0" lvl="0" indent="-189006" algn="l" defTabSz="756025" rtl="0" fontAlgn="auto" hangingPunct="1">
        <a:lnSpc>
          <a:spcPct val="90000"/>
        </a:lnSpc>
        <a:spcBef>
          <a:spcPts val="825"/>
        </a:spcBef>
        <a:spcAft>
          <a:spcPts val="0"/>
        </a:spcAft>
        <a:buSzPct val="100000"/>
        <a:buFont typeface="Arial" pitchFamily="34"/>
        <a:buChar char="•"/>
        <a:tabLst/>
        <a:defRPr lang="ru-RU" sz="2315" b="0" i="0" u="none" strike="noStrike" kern="1200" cap="none" spc="0" baseline="0">
          <a:solidFill>
            <a:srgbClr val="000000"/>
          </a:solidFill>
          <a:uFillTx/>
          <a:latin typeface="Calibri"/>
        </a:defRPr>
      </a:lvl1pPr>
      <a:lvl2pPr marL="567019" marR="0" lvl="1" indent="-189006" algn="l" defTabSz="756025" rtl="0" fontAlgn="auto" hangingPunct="1">
        <a:lnSpc>
          <a:spcPct val="90000"/>
        </a:lnSpc>
        <a:spcBef>
          <a:spcPts val="415"/>
        </a:spcBef>
        <a:spcAft>
          <a:spcPts val="0"/>
        </a:spcAft>
        <a:buSzPct val="100000"/>
        <a:buFont typeface="Arial" pitchFamily="34"/>
        <a:buChar char="•"/>
        <a:tabLst/>
        <a:defRPr lang="ru-RU" sz="1984" b="0" i="0" u="none" strike="noStrike" kern="1200" cap="none" spc="0" baseline="0">
          <a:solidFill>
            <a:srgbClr val="000000"/>
          </a:solidFill>
          <a:uFillTx/>
          <a:latin typeface="Calibri"/>
        </a:defRPr>
      </a:lvl2pPr>
      <a:lvl3pPr marL="945032" marR="0" lvl="2" indent="-189006" algn="l" defTabSz="756025" rtl="0" fontAlgn="auto" hangingPunct="1">
        <a:lnSpc>
          <a:spcPct val="90000"/>
        </a:lnSpc>
        <a:spcBef>
          <a:spcPts val="415"/>
        </a:spcBef>
        <a:spcAft>
          <a:spcPts val="0"/>
        </a:spcAft>
        <a:buSzPct val="100000"/>
        <a:buFont typeface="Arial" pitchFamily="34"/>
        <a:buChar char="•"/>
        <a:tabLst/>
        <a:defRPr lang="ru-RU" sz="1654" b="0" i="0" u="none" strike="noStrike" kern="1200" cap="none" spc="0" baseline="0">
          <a:solidFill>
            <a:srgbClr val="000000"/>
          </a:solidFill>
          <a:uFillTx/>
          <a:latin typeface="Calibri"/>
        </a:defRPr>
      </a:lvl3pPr>
      <a:lvl4pPr marL="1323045" marR="0" lvl="3" indent="-189006" algn="l" defTabSz="756025" rtl="0" fontAlgn="auto" hangingPunct="1">
        <a:lnSpc>
          <a:spcPct val="90000"/>
        </a:lnSpc>
        <a:spcBef>
          <a:spcPts val="415"/>
        </a:spcBef>
        <a:spcAft>
          <a:spcPts val="0"/>
        </a:spcAft>
        <a:buSzPct val="100000"/>
        <a:buFont typeface="Arial" pitchFamily="34"/>
        <a:buChar char="•"/>
        <a:tabLst/>
        <a:defRPr lang="ru-RU" sz="1488" b="0" i="0" u="none" strike="noStrike" kern="1200" cap="none" spc="0" baseline="0">
          <a:solidFill>
            <a:srgbClr val="000000"/>
          </a:solidFill>
          <a:uFillTx/>
          <a:latin typeface="Calibri"/>
        </a:defRPr>
      </a:lvl4pPr>
      <a:lvl5pPr marL="1701058" marR="0" lvl="4" indent="-189006" algn="l" defTabSz="756025" rtl="0" fontAlgn="auto" hangingPunct="1">
        <a:lnSpc>
          <a:spcPct val="90000"/>
        </a:lnSpc>
        <a:spcBef>
          <a:spcPts val="415"/>
        </a:spcBef>
        <a:spcAft>
          <a:spcPts val="0"/>
        </a:spcAft>
        <a:buSzPct val="100000"/>
        <a:buFont typeface="Arial" pitchFamily="34"/>
        <a:buChar char="•"/>
        <a:tabLst/>
        <a:defRPr lang="ru-RU" sz="1488"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Заголовок 1"/>
          <p:cNvSpPr txBox="1"/>
          <p:nvPr/>
        </p:nvSpPr>
        <p:spPr>
          <a:xfrm>
            <a:off x="-6" y="0"/>
            <a:ext cx="10080629" cy="2923126"/>
          </a:xfrm>
          <a:prstGeom prst="rect">
            <a:avLst/>
          </a:prstGeom>
          <a:solidFill>
            <a:srgbClr val="9A968B"/>
          </a:solid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ru-RU" sz="3500" b="0" i="0" u="none" strike="noStrike" kern="1200" cap="none" spc="0" baseline="0">
              <a:solidFill>
                <a:srgbClr val="262626"/>
              </a:solidFill>
              <a:uFillTx/>
              <a:latin typeface="Times New Roman" pitchFamily="18"/>
              <a:cs typeface="Times New Roman" pitchFamily="18"/>
            </a:endParaRPr>
          </a:p>
        </p:txBody>
      </p:sp>
      <p:sp>
        <p:nvSpPr>
          <p:cNvPr id="3" name="Подзаголовок 2"/>
          <p:cNvSpPr txBox="1"/>
          <p:nvPr/>
        </p:nvSpPr>
        <p:spPr>
          <a:xfrm>
            <a:off x="468309" y="3243604"/>
            <a:ext cx="9144000" cy="1655758"/>
          </a:xfrm>
          <a:prstGeom prst="rect">
            <a:avLst/>
          </a:prstGeom>
          <a:noFill/>
          <a:ln cap="flat">
            <a:noFill/>
          </a:ln>
          <a:effectLst/>
        </p:spPr>
        <p:txBody>
          <a:bodyPr vert="horz" wrap="square" lIns="91440" tIns="45720" rIns="91440" bIns="45720" anchor="t" anchorCtr="0" compatLnSpc="1">
            <a:normAutofit/>
          </a:bodyPr>
          <a:lstStyle/>
          <a:p>
            <a:pPr marL="0" marR="0" lvl="0" indent="0" algn="r" defTabSz="756025" rtl="0" fontAlgn="auto" hangingPunct="1">
              <a:lnSpc>
                <a:spcPct val="90000"/>
              </a:lnSpc>
              <a:spcBef>
                <a:spcPts val="825"/>
              </a:spcBef>
              <a:spcAft>
                <a:spcPts val="0"/>
              </a:spcAft>
              <a:buNone/>
              <a:tabLst/>
              <a:defRPr sz="1800" b="0" i="0" u="none" strike="noStrike" kern="0" cap="none" spc="0" baseline="0">
                <a:solidFill>
                  <a:srgbClr val="000000"/>
                </a:solidFill>
                <a:uFillTx/>
              </a:defRPr>
            </a:pPr>
            <a:r>
              <a:rPr lang="en-US" sz="2315" i="0" u="none" strike="noStrike" kern="1200" baseline="0" dirty="0">
                <a:ln w="0"/>
                <a:effectLst>
                  <a:outerShdw blurRad="38100" dist="19050" dir="2700000" algn="tl" rotWithShape="0">
                    <a:schemeClr val="dk1">
                      <a:alpha val="40000"/>
                    </a:schemeClr>
                  </a:outerShdw>
                </a:effectLst>
                <a:uFillTx/>
                <a:latin typeface="Times New Roman" pitchFamily="18"/>
                <a:cs typeface="Times New Roman" pitchFamily="18"/>
              </a:rPr>
              <a:t>Daria </a:t>
            </a:r>
            <a:r>
              <a:rPr lang="en-US" sz="2315" i="0" u="none" strike="noStrike" kern="1200" baseline="0" dirty="0" err="1">
                <a:ln w="0"/>
                <a:effectLst>
                  <a:outerShdw blurRad="38100" dist="19050" dir="2700000" algn="tl" rotWithShape="0">
                    <a:schemeClr val="dk1">
                      <a:alpha val="40000"/>
                    </a:schemeClr>
                  </a:outerShdw>
                </a:effectLst>
                <a:uFillTx/>
                <a:latin typeface="Times New Roman" pitchFamily="18"/>
                <a:cs typeface="Times New Roman" pitchFamily="18"/>
              </a:rPr>
              <a:t>Selivanova</a:t>
            </a:r>
            <a:r>
              <a:rPr lang="en-US" sz="2315" i="0" u="none" strike="noStrike" kern="1200" baseline="0" dirty="0">
                <a:ln w="0"/>
                <a:effectLst>
                  <a:outerShdw blurRad="38100" dist="19050" dir="2700000" algn="tl" rotWithShape="0">
                    <a:schemeClr val="dk1">
                      <a:alpha val="40000"/>
                    </a:schemeClr>
                  </a:outerShdw>
                </a:effectLst>
                <a:uFillTx/>
                <a:latin typeface="Times New Roman" pitchFamily="18"/>
                <a:cs typeface="Times New Roman" pitchFamily="18"/>
              </a:rPr>
              <a:t> (NRNU </a:t>
            </a:r>
            <a:r>
              <a:rPr lang="en-US" sz="2315" i="0" u="none" strike="noStrike" kern="1200" baseline="0" dirty="0" err="1">
                <a:ln w="0"/>
                <a:effectLst>
                  <a:outerShdw blurRad="38100" dist="19050" dir="2700000" algn="tl" rotWithShape="0">
                    <a:schemeClr val="dk1">
                      <a:alpha val="40000"/>
                    </a:schemeClr>
                  </a:outerShdw>
                </a:effectLst>
                <a:uFillTx/>
                <a:latin typeface="Times New Roman" pitchFamily="18"/>
                <a:cs typeface="Times New Roman" pitchFamily="18"/>
              </a:rPr>
              <a:t>MEPhI</a:t>
            </a:r>
            <a:r>
              <a:rPr lang="en-US" sz="2315" i="0" u="none" strike="noStrike" kern="1200" baseline="0" dirty="0">
                <a:ln w="0"/>
                <a:effectLst>
                  <a:outerShdw blurRad="38100" dist="19050" dir="2700000" algn="tl" rotWithShape="0">
                    <a:schemeClr val="dk1">
                      <a:alpha val="40000"/>
                    </a:schemeClr>
                  </a:outerShdw>
                </a:effectLst>
                <a:uFillTx/>
                <a:latin typeface="Times New Roman" pitchFamily="18"/>
                <a:cs typeface="Times New Roman" pitchFamily="18"/>
              </a:rPr>
              <a:t>, RU) </a:t>
            </a:r>
          </a:p>
          <a:p>
            <a:pPr marL="0" marR="0" lvl="0" indent="0" algn="r" defTabSz="756025" rtl="0" fontAlgn="auto" hangingPunct="1">
              <a:lnSpc>
                <a:spcPct val="90000"/>
              </a:lnSpc>
              <a:spcBef>
                <a:spcPts val="825"/>
              </a:spcBef>
              <a:spcAft>
                <a:spcPts val="0"/>
              </a:spcAft>
              <a:buNone/>
              <a:tabLst/>
              <a:defRPr sz="1800" b="0" i="0" u="none" strike="noStrike" kern="0" cap="none" spc="0" baseline="0">
                <a:solidFill>
                  <a:srgbClr val="000000"/>
                </a:solidFill>
                <a:uFillTx/>
              </a:defRPr>
            </a:pPr>
            <a:r>
              <a:rPr lang="en-US" sz="2315" i="0" u="none" strike="noStrike" kern="1200" baseline="0" dirty="0">
                <a:ln w="0"/>
                <a:effectLst>
                  <a:outerShdw blurRad="38100" dist="19050" dir="2700000" algn="tl" rotWithShape="0">
                    <a:schemeClr val="dk1">
                      <a:alpha val="40000"/>
                    </a:schemeClr>
                  </a:outerShdw>
                </a:effectLst>
                <a:uFillTx/>
                <a:latin typeface="Times New Roman" pitchFamily="18"/>
                <a:cs typeface="Times New Roman" pitchFamily="18"/>
              </a:rPr>
              <a:t>On behalf of Quartz Fiber Luminometer team and BRIL</a:t>
            </a:r>
            <a:endParaRPr lang="ru-RU" sz="2315" i="0" u="none" strike="noStrike" kern="1200" baseline="0" dirty="0">
              <a:ln w="0"/>
              <a:effectLst>
                <a:outerShdw blurRad="38100" dist="19050" dir="2700000" algn="tl" rotWithShape="0">
                  <a:schemeClr val="dk1">
                    <a:alpha val="40000"/>
                  </a:schemeClr>
                </a:outerShdw>
              </a:effectLst>
              <a:uFillTx/>
              <a:latin typeface="Times New Roman" pitchFamily="18"/>
              <a:cs typeface="Times New Roman" pitchFamily="18"/>
            </a:endParaRPr>
          </a:p>
        </p:txBody>
      </p:sp>
      <p:pic>
        <p:nvPicPr>
          <p:cNvPr id="4" name="Picture 2" descr="CMS-doc-3045-v3: CMS Logo">
            <a:extLst>
              <a:ext uri="{FF2B5EF4-FFF2-40B4-BE49-F238E27FC236}">
                <a16:creationId xmlns:a16="http://schemas.microsoft.com/office/drawing/2014/main" id="{00000000-0000-0000-0000-000000000000}"/>
              </a:ext>
            </a:extLst>
          </p:cNvPr>
          <p:cNvPicPr>
            <a:picLocks noChangeAspect="1"/>
          </p:cNvPicPr>
          <p:nvPr/>
        </p:nvPicPr>
        <p:blipFill>
          <a:blip r:embed="rId2"/>
          <a:srcRect/>
          <a:stretch>
            <a:fillRect/>
          </a:stretch>
        </p:blipFill>
        <p:spPr>
          <a:xfrm>
            <a:off x="51206" y="50054"/>
            <a:ext cx="1053388" cy="1053388"/>
          </a:xfrm>
          <a:prstGeom prst="rect">
            <a:avLst/>
          </a:prstGeom>
          <a:noFill/>
          <a:ln cap="flat">
            <a:noFill/>
          </a:ln>
        </p:spPr>
      </p:pic>
      <p:pic>
        <p:nvPicPr>
          <p:cNvPr id="5" name="Рисунок 3">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1141171" y="50054"/>
            <a:ext cx="1053388" cy="1053388"/>
          </a:xfrm>
          <a:prstGeom prst="rect">
            <a:avLst/>
          </a:prstGeom>
          <a:noFill/>
          <a:ln cap="flat">
            <a:noFill/>
          </a:ln>
        </p:spPr>
      </p:pic>
      <p:sp>
        <p:nvSpPr>
          <p:cNvPr id="6" name="Прямоугольник 7"/>
          <p:cNvSpPr/>
          <p:nvPr/>
        </p:nvSpPr>
        <p:spPr>
          <a:xfrm>
            <a:off x="-242479" y="1175908"/>
            <a:ext cx="9104636" cy="1200329"/>
          </a:xfrm>
          <a:prstGeom prst="rect">
            <a:avLst/>
          </a:prstGeom>
          <a:noFill/>
          <a:ln cap="flat">
            <a:noFill/>
            <a:prstDash val="solid"/>
          </a:ln>
        </p:spPr>
        <p:txBody>
          <a:bodyPr vert="horz" wrap="square" lIns="91440" tIns="45720" rIns="91440" bIns="45720" anchor="t" anchorCtr="1" compatLnSpc="1">
            <a:sp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i="0" u="none" strike="noStrike" kern="1200" baseline="0" dirty="0" smtClean="0">
                <a:ln w="0"/>
                <a:effectLst>
                  <a:outerShdw blurRad="38100" dist="19050" dir="2700000" algn="tl" rotWithShape="0">
                    <a:schemeClr val="dk1">
                      <a:alpha val="40000"/>
                    </a:schemeClr>
                  </a:outerShdw>
                </a:effectLst>
                <a:uFillTx/>
                <a:latin typeface="Times New Roman" pitchFamily="18"/>
                <a:cs typeface="Times New Roman" pitchFamily="18"/>
              </a:rPr>
              <a:t>Quartz </a:t>
            </a:r>
            <a:r>
              <a:rPr lang="en-US" sz="3600" i="0" u="none" strike="noStrike" kern="1200" baseline="0" dirty="0">
                <a:ln w="0"/>
                <a:effectLst>
                  <a:outerShdw blurRad="38100" dist="19050" dir="2700000" algn="tl" rotWithShape="0">
                    <a:schemeClr val="dk1">
                      <a:alpha val="40000"/>
                    </a:schemeClr>
                  </a:outerShdw>
                </a:effectLst>
                <a:uFillTx/>
                <a:latin typeface="Times New Roman" pitchFamily="18"/>
                <a:cs typeface="Times New Roman" pitchFamily="18"/>
              </a:rPr>
              <a:t>Fiber Luminometer for </a:t>
            </a:r>
            <a:r>
              <a:rPr lang="en-US" sz="3600" i="0" u="none" strike="noStrike" kern="1200" baseline="0" dirty="0" smtClean="0">
                <a:ln w="0"/>
                <a:effectLst>
                  <a:outerShdw blurRad="38100" dist="19050" dir="2700000" algn="tl" rotWithShape="0">
                    <a:schemeClr val="dk1">
                      <a:alpha val="40000"/>
                    </a:schemeClr>
                  </a:outerShdw>
                </a:effectLst>
                <a:uFillTx/>
                <a:latin typeface="Times New Roman" pitchFamily="18"/>
                <a:cs typeface="Times New Roman" pitchFamily="18"/>
              </a:rPr>
              <a:t>Phase</a:t>
            </a:r>
            <a:r>
              <a:rPr lang="en-US" sz="3600" i="0" u="none" strike="noStrike" kern="1200" dirty="0" smtClean="0">
                <a:ln w="0"/>
                <a:effectLst>
                  <a:outerShdw blurRad="38100" dist="19050" dir="2700000" algn="tl" rotWithShape="0">
                    <a:schemeClr val="dk1">
                      <a:alpha val="40000"/>
                    </a:schemeClr>
                  </a:outerShdw>
                </a:effectLst>
                <a:uFillTx/>
                <a:latin typeface="Times New Roman" pitchFamily="18"/>
                <a:cs typeface="Times New Roman" pitchFamily="18"/>
              </a:rPr>
              <a:t> II </a:t>
            </a:r>
            <a:r>
              <a:rPr lang="en-US" sz="3600" i="0" u="none" strike="noStrike" kern="1200" baseline="0" dirty="0" smtClean="0">
                <a:ln w="0"/>
                <a:effectLst>
                  <a:outerShdw blurRad="38100" dist="19050" dir="2700000" algn="tl" rotWithShape="0">
                    <a:schemeClr val="dk1">
                      <a:alpha val="40000"/>
                    </a:schemeClr>
                  </a:outerShdw>
                </a:effectLst>
                <a:uFillTx/>
                <a:latin typeface="Times New Roman" pitchFamily="18"/>
                <a:cs typeface="Times New Roman" pitchFamily="18"/>
              </a:rPr>
              <a:t>CMS (addressing recommendations)</a:t>
            </a:r>
            <a:endParaRPr lang="ru-RU" sz="3600" i="0" u="none" strike="noStrike" kern="1200" baseline="0" dirty="0">
              <a:ln w="0"/>
              <a:effectLst>
                <a:outerShdw blurRad="38100" dist="19050" dir="2700000" algn="tl" rotWithShape="0">
                  <a:schemeClr val="dk1">
                    <a:alpha val="40000"/>
                  </a:schemeClr>
                </a:outerShdw>
              </a:effectLst>
              <a:uFillTx/>
              <a:latin typeface="Times New Roman" pitchFamily="18"/>
              <a:cs typeface="Times New Roman" pitchFamily="18"/>
            </a:endParaRPr>
          </a:p>
        </p:txBody>
      </p:sp>
      <p:cxnSp>
        <p:nvCxnSpPr>
          <p:cNvPr id="10" name="Прямая соединительная линия 12"/>
          <p:cNvCxnSpPr/>
          <p:nvPr/>
        </p:nvCxnSpPr>
        <p:spPr>
          <a:xfrm>
            <a:off x="0" y="2909465"/>
            <a:ext cx="8190509" cy="0"/>
          </a:xfrm>
          <a:prstGeom prst="straightConnector1">
            <a:avLst/>
          </a:prstGeom>
          <a:noFill/>
          <a:ln w="57150" cap="flat">
            <a:solidFill>
              <a:srgbClr val="46D772"/>
            </a:solidFill>
            <a:prstDash val="solid"/>
            <a:miter/>
          </a:ln>
        </p:spPr>
      </p:cxnSp>
      <p:sp>
        <p:nvSpPr>
          <p:cNvPr id="7" name="Дата 6"/>
          <p:cNvSpPr>
            <a:spLocks noGrp="1"/>
          </p:cNvSpPr>
          <p:nvPr>
            <p:ph type="dt" sz="half" idx="7"/>
          </p:nvPr>
        </p:nvSpPr>
        <p:spPr/>
        <p:txBody>
          <a:bodyPr/>
          <a:lstStyle/>
          <a:p>
            <a:pPr lvl="0"/>
            <a:r>
              <a:rPr lang="ru-RU" smtClean="0"/>
              <a:t>22/06/2020</a:t>
            </a:r>
            <a:endParaRPr lang="en-US"/>
          </a:p>
        </p:txBody>
      </p:sp>
      <p:sp>
        <p:nvSpPr>
          <p:cNvPr id="8" name="Нижний колонтитул 7"/>
          <p:cNvSpPr>
            <a:spLocks noGrp="1"/>
          </p:cNvSpPr>
          <p:nvPr>
            <p:ph type="ftr" sz="quarter" idx="9"/>
          </p:nvPr>
        </p:nvSpPr>
        <p:spPr/>
        <p:txBody>
          <a:bodyPr/>
          <a:lstStyle/>
          <a:p>
            <a:pPr lvl="0"/>
            <a:r>
              <a:rPr lang="en-US" smtClean="0"/>
              <a:t>BRIL Annual Review </a:t>
            </a:r>
            <a:endParaRPr lang="en-US"/>
          </a:p>
        </p:txBody>
      </p:sp>
      <p:sp>
        <p:nvSpPr>
          <p:cNvPr id="9" name="Номер слайда 8"/>
          <p:cNvSpPr>
            <a:spLocks noGrp="1"/>
          </p:cNvSpPr>
          <p:nvPr>
            <p:ph type="sldNum" sz="quarter" idx="8"/>
          </p:nvPr>
        </p:nvSpPr>
        <p:spPr/>
        <p:txBody>
          <a:bodyPr/>
          <a:lstStyle/>
          <a:p>
            <a:pPr lvl="0"/>
            <a:fld id="{3B74612B-2205-4BF2-85D4-AFBA440197CA}" type="slidenum">
              <a:rPr lang="ru-RU" smtClean="0"/>
              <a:t>1</a:t>
            </a:fld>
            <a:endParaRPr lang="ru-RU"/>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p:nvPr/>
        </p:nvSpPr>
        <p:spPr>
          <a:xfrm>
            <a:off x="0" y="0"/>
            <a:ext cx="10080629" cy="754599"/>
          </a:xfrm>
          <a:prstGeom prst="rect">
            <a:avLst/>
          </a:prstGeom>
          <a:solidFill>
            <a:srgbClr val="9A968B"/>
          </a:solid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3500" dirty="0" smtClean="0">
                <a:solidFill>
                  <a:srgbClr val="262626"/>
                </a:solidFill>
                <a:latin typeface="Times New Roman" pitchFamily="18"/>
                <a:cs typeface="Times New Roman" pitchFamily="18"/>
              </a:rPr>
              <a:t>Why movable?</a:t>
            </a:r>
            <a:endParaRPr lang="ru-RU" sz="3500" b="0" i="0" u="none" strike="noStrike" kern="1200" cap="none" spc="0" baseline="0" dirty="0">
              <a:solidFill>
                <a:srgbClr val="262626"/>
              </a:solidFill>
              <a:uFillTx/>
              <a:latin typeface="Times New Roman" pitchFamily="18"/>
              <a:cs typeface="Times New Roman" pitchFamily="18"/>
            </a:endParaRPr>
          </a:p>
        </p:txBody>
      </p:sp>
      <p:cxnSp>
        <p:nvCxnSpPr>
          <p:cNvPr id="6" name="Прямая соединительная линия 5"/>
          <p:cNvCxnSpPr/>
          <p:nvPr/>
        </p:nvCxnSpPr>
        <p:spPr>
          <a:xfrm>
            <a:off x="0" y="754599"/>
            <a:ext cx="8190509" cy="0"/>
          </a:xfrm>
          <a:prstGeom prst="straightConnector1">
            <a:avLst/>
          </a:prstGeom>
          <a:noFill/>
          <a:ln w="57150" cap="flat">
            <a:solidFill>
              <a:srgbClr val="46D772"/>
            </a:solidFill>
            <a:prstDash val="solid"/>
            <a:miter/>
          </a:ln>
        </p:spPr>
      </p:cxnSp>
      <p:sp>
        <p:nvSpPr>
          <p:cNvPr id="2" name="Дата 1"/>
          <p:cNvSpPr>
            <a:spLocks noGrp="1"/>
          </p:cNvSpPr>
          <p:nvPr>
            <p:ph type="dt" sz="half" idx="7"/>
          </p:nvPr>
        </p:nvSpPr>
        <p:spPr/>
        <p:txBody>
          <a:bodyPr/>
          <a:lstStyle/>
          <a:p>
            <a:pPr lvl="0"/>
            <a:r>
              <a:rPr lang="en-US" dirty="0" smtClean="0"/>
              <a:t>03</a:t>
            </a:r>
            <a:r>
              <a:rPr lang="ru-RU" dirty="0" smtClean="0"/>
              <a:t>/0</a:t>
            </a:r>
            <a:r>
              <a:rPr lang="en-US" dirty="0" smtClean="0"/>
              <a:t>9</a:t>
            </a:r>
            <a:r>
              <a:rPr lang="ru-RU" dirty="0" smtClean="0"/>
              <a:t>/2020</a:t>
            </a:r>
            <a:endParaRPr lang="en-US" dirty="0"/>
          </a:p>
        </p:txBody>
      </p:sp>
      <p:sp>
        <p:nvSpPr>
          <p:cNvPr id="3" name="Нижний колонтитул 2"/>
          <p:cNvSpPr>
            <a:spLocks noGrp="1"/>
          </p:cNvSpPr>
          <p:nvPr>
            <p:ph type="ftr" sz="quarter" idx="9"/>
          </p:nvPr>
        </p:nvSpPr>
        <p:spPr/>
        <p:txBody>
          <a:bodyPr/>
          <a:lstStyle/>
          <a:p>
            <a:pPr lvl="0"/>
            <a:r>
              <a:rPr lang="en-US" dirty="0" smtClean="0"/>
              <a:t>Updates on QFL</a:t>
            </a:r>
            <a:endParaRPr lang="en-US" dirty="0"/>
          </a:p>
        </p:txBody>
      </p:sp>
      <p:sp>
        <p:nvSpPr>
          <p:cNvPr id="4" name="Номер слайда 3"/>
          <p:cNvSpPr>
            <a:spLocks noGrp="1"/>
          </p:cNvSpPr>
          <p:nvPr>
            <p:ph type="sldNum" sz="quarter" idx="8"/>
          </p:nvPr>
        </p:nvSpPr>
        <p:spPr/>
        <p:txBody>
          <a:bodyPr/>
          <a:lstStyle/>
          <a:p>
            <a:pPr lvl="0"/>
            <a:fld id="{3B74612B-2205-4BF2-85D4-AFBA440197CA}" type="slidenum">
              <a:rPr lang="ru-RU" smtClean="0"/>
              <a:t>10</a:t>
            </a:fld>
            <a:endParaRPr lang="ru-RU"/>
          </a:p>
        </p:txBody>
      </p:sp>
      <p:sp>
        <p:nvSpPr>
          <p:cNvPr id="20" name="Прямоугольник 19"/>
          <p:cNvSpPr/>
          <p:nvPr/>
        </p:nvSpPr>
        <p:spPr>
          <a:xfrm>
            <a:off x="8045820" y="2427674"/>
            <a:ext cx="2510359" cy="577081"/>
          </a:xfrm>
          <a:prstGeom prst="rect">
            <a:avLst/>
          </a:prstGeom>
        </p:spPr>
        <p:txBody>
          <a:bodyPr wrap="square">
            <a:spAutoFit/>
          </a:bodyPr>
          <a:lstStyle/>
          <a:p>
            <a:r>
              <a:rPr lang="en-US" sz="1050" dirty="0">
                <a:solidFill>
                  <a:schemeClr val="accent1">
                    <a:lumMod val="75000"/>
                  </a:schemeClr>
                </a:solidFill>
                <a:latin typeface="Times New Roman" panose="02020603050405020304" pitchFamily="18" charset="0"/>
                <a:cs typeface="Times New Roman" panose="02020603050405020304" pitchFamily="18" charset="0"/>
              </a:rPr>
              <a:t>[2] K. </a:t>
            </a:r>
            <a:r>
              <a:rPr lang="en-US" sz="1050" dirty="0" err="1">
                <a:solidFill>
                  <a:schemeClr val="accent1">
                    <a:lumMod val="75000"/>
                  </a:schemeClr>
                </a:solidFill>
                <a:latin typeface="Times New Roman" panose="02020603050405020304" pitchFamily="18" charset="0"/>
                <a:cs typeface="Times New Roman" panose="02020603050405020304" pitchFamily="18" charset="0"/>
              </a:rPr>
              <a:t>Cankocak</a:t>
            </a:r>
            <a:r>
              <a:rPr lang="en-US" sz="1050" dirty="0">
                <a:solidFill>
                  <a:schemeClr val="accent1">
                    <a:lumMod val="75000"/>
                  </a:schemeClr>
                </a:solidFill>
                <a:latin typeface="Times New Roman" panose="02020603050405020304" pitchFamily="18" charset="0"/>
                <a:cs typeface="Times New Roman" panose="02020603050405020304" pitchFamily="18" charset="0"/>
              </a:rPr>
              <a:t> et al. / Nuclear Instruments and Methods in Physics Research A 585 (2008) 20–27</a:t>
            </a:r>
          </a:p>
        </p:txBody>
      </p:sp>
      <p:pic>
        <p:nvPicPr>
          <p:cNvPr id="21" name="Рисунок 20"/>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24062" t="10278" r="25156" b="47072"/>
          <a:stretch/>
        </p:blipFill>
        <p:spPr>
          <a:xfrm>
            <a:off x="247458" y="1403332"/>
            <a:ext cx="5221093" cy="2466622"/>
          </a:xfrm>
          <a:prstGeom prst="rect">
            <a:avLst/>
          </a:prstGeom>
        </p:spPr>
      </p:pic>
      <p:pic>
        <p:nvPicPr>
          <p:cNvPr id="22" name="Рисунок 21"/>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50312" t="52341" r="25156" b="5088"/>
          <a:stretch/>
        </p:blipFill>
        <p:spPr>
          <a:xfrm>
            <a:off x="5468551" y="1403332"/>
            <a:ext cx="2522980" cy="2462795"/>
          </a:xfrm>
          <a:prstGeom prst="rect">
            <a:avLst/>
          </a:prstGeom>
        </p:spPr>
      </p:pic>
      <p:sp>
        <p:nvSpPr>
          <p:cNvPr id="23" name="Прямоугольник 22"/>
          <p:cNvSpPr/>
          <p:nvPr/>
        </p:nvSpPr>
        <p:spPr>
          <a:xfrm>
            <a:off x="247458" y="3869954"/>
            <a:ext cx="8122292" cy="307777"/>
          </a:xfrm>
          <a:prstGeom prst="rect">
            <a:avLst/>
          </a:prstGeom>
        </p:spPr>
        <p:txBody>
          <a:bodyPr wrap="square">
            <a:spAutoFit/>
          </a:bodyPr>
          <a:lstStyle/>
          <a:p>
            <a:pPr lvl="0" hangingPunct="0"/>
            <a:r>
              <a:rPr lang="en-US" sz="1400" dirty="0">
                <a:latin typeface="Times New Roman" panose="02020603050405020304" pitchFamily="18" charset="0"/>
                <a:cs typeface="Times New Roman" panose="02020603050405020304" pitchFamily="18" charset="0"/>
              </a:rPr>
              <a:t>Evolution of the transmitted light spectra from a 1.25m of </a:t>
            </a:r>
            <a:r>
              <a:rPr lang="en-US" sz="1400" dirty="0" err="1">
                <a:latin typeface="Times New Roman" panose="02020603050405020304" pitchFamily="18" charset="0"/>
                <a:cs typeface="Times New Roman" panose="02020603050405020304" pitchFamily="18" charset="0"/>
              </a:rPr>
              <a:t>qq</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fibre</a:t>
            </a:r>
            <a:r>
              <a:rPr lang="en-US" sz="1400" dirty="0">
                <a:latin typeface="Times New Roman" panose="02020603050405020304" pitchFamily="18" charset="0"/>
                <a:cs typeface="Times New Roman" panose="02020603050405020304" pitchFamily="18" charset="0"/>
              </a:rPr>
              <a:t> as a function of </a:t>
            </a:r>
            <a:r>
              <a:rPr lang="en-US" sz="1400" dirty="0" smtClean="0">
                <a:latin typeface="Times New Roman" panose="02020603050405020304" pitchFamily="18" charset="0"/>
                <a:cs typeface="Times New Roman" panose="02020603050405020304" pitchFamily="18" charset="0"/>
              </a:rPr>
              <a:t>dose</a:t>
            </a:r>
            <a:endParaRPr lang="en-US" sz="1400" dirty="0">
              <a:latin typeface="Times New Roman" panose="02020603050405020304" pitchFamily="18" charset="0"/>
              <a:ea typeface="Liberation Sans" pitchFamily="34"/>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7" name="Прямоугольник 26"/>
              <p:cNvSpPr/>
              <p:nvPr/>
            </p:nvSpPr>
            <p:spPr>
              <a:xfrm>
                <a:off x="227431" y="856982"/>
                <a:ext cx="7239267" cy="312586"/>
              </a:xfrm>
              <a:prstGeom prst="rect">
                <a:avLst/>
              </a:prstGeom>
              <a:solidFill>
                <a:schemeClr val="bg1"/>
              </a:solidFill>
            </p:spPr>
            <p:txBody>
              <a:bodyPr wrap="square">
                <a:spAutoFit/>
              </a:bodyPr>
              <a:lstStyle/>
              <a:p>
                <a:r>
                  <a:rPr lang="en-US" sz="1400" b="1" dirty="0" smtClean="0">
                    <a:solidFill>
                      <a:srgbClr val="000000"/>
                    </a:solidFill>
                    <a:latin typeface="Times New Roman" pitchFamily="18"/>
                    <a:cs typeface="Times New Roman" pitchFamily="18"/>
                  </a:rPr>
                  <a:t>From simulations we expect (1 ÷ 6 ) x </a:t>
                </a:r>
                <a14:m>
                  <m:oMath xmlns:m="http://schemas.openxmlformats.org/officeDocument/2006/math">
                    <m:sSup>
                      <m:sSupPr>
                        <m:ctrlPr>
                          <a:rPr lang="en-US" sz="1400" b="1" i="1">
                            <a:latin typeface="Cambria Math" panose="02040503050406030204" pitchFamily="18" charset="0"/>
                            <a:cs typeface="Times New Roman" panose="02020603050405020304" pitchFamily="18" charset="0"/>
                          </a:rPr>
                        </m:ctrlPr>
                      </m:sSupPr>
                      <m:e>
                        <m:r>
                          <a:rPr lang="en-US" sz="1400" b="1" i="1" smtClean="0">
                            <a:latin typeface="Cambria Math" panose="02040503050406030204" pitchFamily="18" charset="0"/>
                            <a:cs typeface="Times New Roman" panose="02020603050405020304" pitchFamily="18" charset="0"/>
                          </a:rPr>
                          <m:t>𝟏𝟎</m:t>
                        </m:r>
                      </m:e>
                      <m:sup>
                        <m:r>
                          <a:rPr lang="en-US" sz="1400" b="1" i="1" smtClean="0">
                            <a:latin typeface="Cambria Math" panose="02040503050406030204" pitchFamily="18" charset="0"/>
                            <a:cs typeface="Times New Roman" panose="02020603050405020304" pitchFamily="18" charset="0"/>
                          </a:rPr>
                          <m:t>𝟔</m:t>
                        </m:r>
                      </m:sup>
                    </m:sSup>
                  </m:oMath>
                </a14:m>
                <a:r>
                  <a:rPr lang="en-US" sz="1400" b="1" dirty="0" smtClean="0">
                    <a:solidFill>
                      <a:srgbClr val="000000"/>
                    </a:solidFill>
                    <a:latin typeface="Times New Roman" pitchFamily="18"/>
                    <a:cs typeface="Times New Roman" pitchFamily="18"/>
                  </a:rPr>
                  <a:t> </a:t>
                </a:r>
                <a:r>
                  <a:rPr lang="en-US" sz="1400" b="1" dirty="0" err="1" smtClean="0">
                    <a:solidFill>
                      <a:srgbClr val="000000"/>
                    </a:solidFill>
                    <a:latin typeface="Times New Roman" pitchFamily="18"/>
                    <a:cs typeface="Times New Roman" pitchFamily="18"/>
                  </a:rPr>
                  <a:t>Gy</a:t>
                </a:r>
                <a:r>
                  <a:rPr lang="en-US" sz="1400" b="1" dirty="0" smtClean="0">
                    <a:solidFill>
                      <a:srgbClr val="000000"/>
                    </a:solidFill>
                    <a:latin typeface="Times New Roman" pitchFamily="18"/>
                    <a:cs typeface="Times New Roman" pitchFamily="18"/>
                  </a:rPr>
                  <a:t>  @ integrated luminosity of 3000 </a:t>
                </a:r>
                <a14:m>
                  <m:oMath xmlns:m="http://schemas.openxmlformats.org/officeDocument/2006/math">
                    <m:sSup>
                      <m:sSupPr>
                        <m:ctrlPr>
                          <a:rPr lang="en-US" sz="1400" b="1" i="1">
                            <a:latin typeface="Cambria Math" panose="02040503050406030204" pitchFamily="18" charset="0"/>
                            <a:cs typeface="Times New Roman" panose="02020603050405020304" pitchFamily="18" charset="0"/>
                          </a:rPr>
                        </m:ctrlPr>
                      </m:sSupPr>
                      <m:e>
                        <m:r>
                          <a:rPr lang="en-US" sz="1400" b="1" i="1" smtClean="0">
                            <a:latin typeface="Cambria Math" panose="02040503050406030204" pitchFamily="18" charset="0"/>
                            <a:cs typeface="Times New Roman" panose="02020603050405020304" pitchFamily="18" charset="0"/>
                          </a:rPr>
                          <m:t>𝒇𝒃</m:t>
                        </m:r>
                      </m:e>
                      <m:sup>
                        <m:r>
                          <a:rPr lang="en-US" sz="1400" b="1" i="1" smtClean="0">
                            <a:latin typeface="Cambria Math" panose="02040503050406030204" pitchFamily="18" charset="0"/>
                            <a:cs typeface="Times New Roman" panose="02020603050405020304" pitchFamily="18" charset="0"/>
                          </a:rPr>
                          <m:t>−</m:t>
                        </m:r>
                        <m:r>
                          <a:rPr lang="en-US" sz="1400" b="1" i="1" smtClean="0">
                            <a:latin typeface="Cambria Math" panose="02040503050406030204" pitchFamily="18" charset="0"/>
                            <a:cs typeface="Times New Roman" panose="02020603050405020304" pitchFamily="18" charset="0"/>
                          </a:rPr>
                          <m:t>𝟏</m:t>
                        </m:r>
                      </m:sup>
                    </m:sSup>
                  </m:oMath>
                </a14:m>
                <a:r>
                  <a:rPr lang="en-US" sz="1400" b="1" dirty="0" smtClean="0">
                    <a:solidFill>
                      <a:srgbClr val="000000"/>
                    </a:solidFill>
                    <a:latin typeface="Times New Roman" pitchFamily="18"/>
                    <a:cs typeface="Times New Roman" pitchFamily="18"/>
                  </a:rPr>
                  <a:t> </a:t>
                </a:r>
                <a:endParaRPr lang="en-US" sz="1400" b="1" dirty="0"/>
              </a:p>
            </p:txBody>
          </p:sp>
        </mc:Choice>
        <mc:Fallback>
          <p:sp>
            <p:nvSpPr>
              <p:cNvPr id="27" name="Прямоугольник 26"/>
              <p:cNvSpPr>
                <a:spLocks noRot="1" noChangeAspect="1" noMove="1" noResize="1" noEditPoints="1" noAdjustHandles="1" noChangeArrowheads="1" noChangeShapeType="1" noTextEdit="1"/>
              </p:cNvSpPr>
              <p:nvPr/>
            </p:nvSpPr>
            <p:spPr>
              <a:xfrm>
                <a:off x="227431" y="856982"/>
                <a:ext cx="7239267" cy="312586"/>
              </a:xfrm>
              <a:prstGeom prst="rect">
                <a:avLst/>
              </a:prstGeom>
              <a:blipFill>
                <a:blip r:embed="rId4"/>
                <a:stretch>
                  <a:fillRect l="-253" t="-3922" b="-17647"/>
                </a:stretch>
              </a:blipFill>
            </p:spPr>
            <p:txBody>
              <a:bodyPr/>
              <a:lstStyle/>
              <a:p>
                <a:r>
                  <a:rPr lang="en-US">
                    <a:noFill/>
                  </a:rPr>
                  <a:t> </a:t>
                </a:r>
              </a:p>
            </p:txBody>
          </p:sp>
        </mc:Fallback>
      </mc:AlternateContent>
      <p:sp>
        <p:nvSpPr>
          <p:cNvPr id="29" name="Прямоугольник 28"/>
          <p:cNvSpPr/>
          <p:nvPr/>
        </p:nvSpPr>
        <p:spPr>
          <a:xfrm>
            <a:off x="2153439" y="1529423"/>
            <a:ext cx="584351" cy="307777"/>
          </a:xfrm>
          <a:prstGeom prst="rect">
            <a:avLst/>
          </a:prstGeom>
          <a:solidFill>
            <a:schemeClr val="bg1">
              <a:lumMod val="75000"/>
            </a:schemeClr>
          </a:solidFill>
        </p:spPr>
        <p:txBody>
          <a:bodyPr wrap="square">
            <a:spAutoFit/>
          </a:bodyPr>
          <a:lstStyle/>
          <a:p>
            <a:r>
              <a:rPr lang="en-US" sz="1400" b="1" dirty="0" smtClean="0">
                <a:latin typeface="Times New Roman" panose="02020603050405020304" pitchFamily="18" charset="0"/>
                <a:ea typeface="Liberation Sans" pitchFamily="34"/>
                <a:cs typeface="Times New Roman" panose="02020603050405020304" pitchFamily="18" charset="0"/>
              </a:rPr>
              <a:t>0 </a:t>
            </a:r>
            <a:r>
              <a:rPr lang="en-US" sz="1400" b="1" dirty="0" err="1" smtClean="0">
                <a:latin typeface="Times New Roman" panose="02020603050405020304" pitchFamily="18" charset="0"/>
                <a:ea typeface="Liberation Sans" pitchFamily="34"/>
                <a:cs typeface="Times New Roman" panose="02020603050405020304" pitchFamily="18" charset="0"/>
              </a:rPr>
              <a:t>Gy</a:t>
            </a:r>
            <a:endParaRPr lang="en-US" sz="1400" b="1" dirty="0"/>
          </a:p>
        </p:txBody>
      </p:sp>
      <mc:AlternateContent xmlns:mc="http://schemas.openxmlformats.org/markup-compatibility/2006">
        <mc:Choice xmlns:a14="http://schemas.microsoft.com/office/drawing/2010/main" Requires="a14">
          <p:sp>
            <p:nvSpPr>
              <p:cNvPr id="30" name="Прямоугольник 29"/>
              <p:cNvSpPr/>
              <p:nvPr/>
            </p:nvSpPr>
            <p:spPr>
              <a:xfrm>
                <a:off x="3998471" y="1543813"/>
                <a:ext cx="1201604" cy="312586"/>
              </a:xfrm>
              <a:prstGeom prst="rect">
                <a:avLst/>
              </a:prstGeom>
              <a:solidFill>
                <a:schemeClr val="bg1">
                  <a:lumMod val="75000"/>
                </a:schemeClr>
              </a:solidFill>
            </p:spPr>
            <p:txBody>
              <a:bodyPr wrap="square">
                <a:spAutoFit/>
              </a:bodyPr>
              <a:lstStyle/>
              <a:p>
                <a:r>
                  <a:rPr lang="en-US" sz="1400" b="1" dirty="0" smtClean="0">
                    <a:latin typeface="Times New Roman" panose="02020603050405020304" pitchFamily="18" charset="0"/>
                    <a:ea typeface="Liberation Sans" pitchFamily="34"/>
                    <a:cs typeface="Times New Roman" panose="02020603050405020304" pitchFamily="18" charset="0"/>
                  </a:rPr>
                  <a:t>2.4 </a:t>
                </a:r>
                <a:r>
                  <a:rPr lang="en-US" sz="1400" b="1" dirty="0">
                    <a:solidFill>
                      <a:srgbClr val="000000"/>
                    </a:solidFill>
                    <a:latin typeface="Times New Roman" pitchFamily="18"/>
                    <a:cs typeface="Times New Roman" pitchFamily="18"/>
                  </a:rPr>
                  <a:t>x </a:t>
                </a:r>
                <a14:m>
                  <m:oMath xmlns:m="http://schemas.openxmlformats.org/officeDocument/2006/math">
                    <m:sSup>
                      <m:sSupPr>
                        <m:ctrlPr>
                          <a:rPr lang="en-US" sz="1400" b="1" i="1">
                            <a:latin typeface="Cambria Math" panose="02040503050406030204" pitchFamily="18" charset="0"/>
                            <a:cs typeface="Times New Roman" panose="02020603050405020304" pitchFamily="18" charset="0"/>
                          </a:rPr>
                        </m:ctrlPr>
                      </m:sSupPr>
                      <m:e>
                        <m:r>
                          <a:rPr lang="en-US" sz="1400" b="1" i="1">
                            <a:latin typeface="Cambria Math" panose="02040503050406030204" pitchFamily="18" charset="0"/>
                            <a:cs typeface="Times New Roman" panose="02020603050405020304" pitchFamily="18" charset="0"/>
                          </a:rPr>
                          <m:t>𝟏𝟎</m:t>
                        </m:r>
                      </m:e>
                      <m:sup>
                        <m:r>
                          <a:rPr lang="en-US" sz="1400" b="1" i="1">
                            <a:latin typeface="Cambria Math" panose="02040503050406030204" pitchFamily="18" charset="0"/>
                            <a:cs typeface="Times New Roman" panose="02020603050405020304" pitchFamily="18" charset="0"/>
                          </a:rPr>
                          <m:t>𝟔</m:t>
                        </m:r>
                      </m:sup>
                    </m:sSup>
                  </m:oMath>
                </a14:m>
                <a:r>
                  <a:rPr lang="en-US" sz="1400" b="1" dirty="0" smtClean="0">
                    <a:latin typeface="Times New Roman" panose="02020603050405020304" pitchFamily="18" charset="0"/>
                    <a:ea typeface="Liberation Sans" pitchFamily="34"/>
                    <a:cs typeface="Times New Roman" panose="02020603050405020304" pitchFamily="18" charset="0"/>
                  </a:rPr>
                  <a:t> </a:t>
                </a:r>
                <a:r>
                  <a:rPr lang="en-US" sz="1400" b="1" dirty="0" err="1" smtClean="0">
                    <a:latin typeface="Times New Roman" panose="02020603050405020304" pitchFamily="18" charset="0"/>
                    <a:ea typeface="Liberation Sans" pitchFamily="34"/>
                    <a:cs typeface="Times New Roman" panose="02020603050405020304" pitchFamily="18" charset="0"/>
                  </a:rPr>
                  <a:t>Gy</a:t>
                </a:r>
                <a:endParaRPr lang="en-US" sz="1400" b="1" dirty="0"/>
              </a:p>
            </p:txBody>
          </p:sp>
        </mc:Choice>
        <mc:Fallback>
          <p:sp>
            <p:nvSpPr>
              <p:cNvPr id="30" name="Прямоугольник 29"/>
              <p:cNvSpPr>
                <a:spLocks noRot="1" noChangeAspect="1" noMove="1" noResize="1" noEditPoints="1" noAdjustHandles="1" noChangeArrowheads="1" noChangeShapeType="1" noTextEdit="1"/>
              </p:cNvSpPr>
              <p:nvPr/>
            </p:nvSpPr>
            <p:spPr>
              <a:xfrm>
                <a:off x="3998471" y="1543813"/>
                <a:ext cx="1201604" cy="312586"/>
              </a:xfrm>
              <a:prstGeom prst="rect">
                <a:avLst/>
              </a:prstGeom>
              <a:blipFill>
                <a:blip r:embed="rId5"/>
                <a:stretch>
                  <a:fillRect l="-1523" t="-1923" b="-173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Прямоугольник 30"/>
              <p:cNvSpPr/>
              <p:nvPr/>
            </p:nvSpPr>
            <p:spPr>
              <a:xfrm>
                <a:off x="6426826" y="1552802"/>
                <a:ext cx="1279320" cy="311560"/>
              </a:xfrm>
              <a:prstGeom prst="rect">
                <a:avLst/>
              </a:prstGeom>
              <a:solidFill>
                <a:schemeClr val="bg1">
                  <a:lumMod val="75000"/>
                </a:schemeClr>
              </a:solidFill>
            </p:spPr>
            <p:txBody>
              <a:bodyPr wrap="square">
                <a:spAutoFit/>
              </a:bodyPr>
              <a:lstStyle/>
              <a:p>
                <a:r>
                  <a:rPr lang="ru-RU" sz="1400" b="1" dirty="0">
                    <a:latin typeface="Times New Roman" panose="02020603050405020304" pitchFamily="18" charset="0"/>
                    <a:ea typeface="Liberation Sans" pitchFamily="34"/>
                    <a:cs typeface="Times New Roman" panose="02020603050405020304" pitchFamily="18" charset="0"/>
                  </a:rPr>
                  <a:t>1.25 </a:t>
                </a:r>
                <a:r>
                  <a:rPr lang="en-US" sz="1400" b="1" dirty="0">
                    <a:latin typeface="Times New Roman" panose="02020603050405020304" pitchFamily="18" charset="0"/>
                    <a:ea typeface="Liberation Sans" pitchFamily="34"/>
                    <a:cs typeface="Times New Roman" panose="02020603050405020304" pitchFamily="18" charset="0"/>
                  </a:rPr>
                  <a:t>x </a:t>
                </a:r>
                <a14:m>
                  <m:oMath xmlns:m="http://schemas.openxmlformats.org/officeDocument/2006/math">
                    <m:sSup>
                      <m:sSupPr>
                        <m:ctrlPr>
                          <a:rPr lang="en-US" sz="1400" b="1" i="1">
                            <a:latin typeface="Cambria Math" panose="02040503050406030204" pitchFamily="18" charset="0"/>
                            <a:cs typeface="Times New Roman" panose="02020603050405020304" pitchFamily="18" charset="0"/>
                          </a:rPr>
                        </m:ctrlPr>
                      </m:sSupPr>
                      <m:e>
                        <m:r>
                          <a:rPr lang="en-US" sz="1400" b="1" i="1">
                            <a:latin typeface="Cambria Math" panose="02040503050406030204" pitchFamily="18" charset="0"/>
                            <a:cs typeface="Times New Roman" panose="02020603050405020304" pitchFamily="18" charset="0"/>
                          </a:rPr>
                          <m:t>𝟏𝟎</m:t>
                        </m:r>
                      </m:e>
                      <m:sup>
                        <m:r>
                          <a:rPr lang="en-US" sz="1400" b="1" i="1">
                            <a:latin typeface="Cambria Math" panose="02040503050406030204" pitchFamily="18" charset="0"/>
                            <a:cs typeface="Times New Roman" panose="02020603050405020304" pitchFamily="18" charset="0"/>
                          </a:rPr>
                          <m:t>𝟕</m:t>
                        </m:r>
                      </m:sup>
                    </m:sSup>
                  </m:oMath>
                </a14:m>
                <a:r>
                  <a:rPr lang="en-US" sz="1400" b="1" dirty="0">
                    <a:latin typeface="Times New Roman" panose="02020603050405020304" pitchFamily="18" charset="0"/>
                    <a:ea typeface="Liberation Sans" pitchFamily="34"/>
                    <a:cs typeface="Times New Roman" panose="02020603050405020304" pitchFamily="18" charset="0"/>
                  </a:rPr>
                  <a:t> Gy</a:t>
                </a:r>
                <a:endParaRPr lang="en-US" sz="1400" b="1" dirty="0"/>
              </a:p>
            </p:txBody>
          </p:sp>
        </mc:Choice>
        <mc:Fallback>
          <p:sp>
            <p:nvSpPr>
              <p:cNvPr id="31" name="Прямоугольник 30"/>
              <p:cNvSpPr>
                <a:spLocks noRot="1" noChangeAspect="1" noMove="1" noResize="1" noEditPoints="1" noAdjustHandles="1" noChangeArrowheads="1" noChangeShapeType="1" noTextEdit="1"/>
              </p:cNvSpPr>
              <p:nvPr/>
            </p:nvSpPr>
            <p:spPr>
              <a:xfrm>
                <a:off x="6426826" y="1552802"/>
                <a:ext cx="1279320" cy="311560"/>
              </a:xfrm>
              <a:prstGeom prst="rect">
                <a:avLst/>
              </a:prstGeom>
              <a:blipFill>
                <a:blip r:embed="rId6"/>
                <a:stretch>
                  <a:fillRect l="-1429" t="-3922" b="-17647"/>
                </a:stretch>
              </a:blipFill>
            </p:spPr>
            <p:txBody>
              <a:bodyPr/>
              <a:lstStyle/>
              <a:p>
                <a:r>
                  <a:rPr lang="en-US">
                    <a:noFill/>
                  </a:rPr>
                  <a:t> </a:t>
                </a:r>
              </a:p>
            </p:txBody>
          </p:sp>
        </mc:Fallback>
      </mc:AlternateContent>
      <p:sp>
        <p:nvSpPr>
          <p:cNvPr id="32" name="Прямоугольник 31"/>
          <p:cNvSpPr/>
          <p:nvPr/>
        </p:nvSpPr>
        <p:spPr>
          <a:xfrm>
            <a:off x="660799" y="4282738"/>
            <a:ext cx="7295610" cy="276999"/>
          </a:xfrm>
          <a:prstGeom prst="rect">
            <a:avLst/>
          </a:prstGeom>
          <a:solidFill>
            <a:schemeClr val="accent6">
              <a:lumMod val="40000"/>
              <a:lumOff val="60000"/>
            </a:schemeClr>
          </a:solidFill>
        </p:spPr>
        <p:txBody>
          <a:bodyPr wrap="square">
            <a:spAutoFit/>
          </a:bodyPr>
          <a:lstStyle/>
          <a:p>
            <a:pPr algn="ctr"/>
            <a:r>
              <a:rPr lang="en-US" sz="1200" dirty="0" smtClean="0">
                <a:latin typeface="Times New Roman" panose="02020603050405020304" pitchFamily="18" charset="0"/>
                <a:ea typeface="Liberation Sans" pitchFamily="34"/>
                <a:cs typeface="Times New Roman" panose="02020603050405020304" pitchFamily="18" charset="0"/>
              </a:rPr>
              <a:t>The quartz bundles will be changed during the span of the operation to ensure optimal light yield and propagation</a:t>
            </a:r>
            <a:endParaRPr lang="en-US" sz="1200" b="1" dirty="0"/>
          </a:p>
        </p:txBody>
      </p:sp>
      <p:sp>
        <p:nvSpPr>
          <p:cNvPr id="33" name="Прямоугольник 32"/>
          <p:cNvSpPr/>
          <p:nvPr/>
        </p:nvSpPr>
        <p:spPr>
          <a:xfrm>
            <a:off x="759429" y="4889664"/>
            <a:ext cx="8881292" cy="307777"/>
          </a:xfrm>
          <a:prstGeom prst="rect">
            <a:avLst/>
          </a:prstGeom>
          <a:solidFill>
            <a:srgbClr val="F57FA4"/>
          </a:solidFill>
        </p:spPr>
        <p:txBody>
          <a:bodyPr wrap="square">
            <a:spAutoFit/>
          </a:bodyPr>
          <a:lstStyle/>
          <a:p>
            <a:pPr lvl="0" algn="ctr">
              <a:defRPr sz="1800" b="0" i="0" u="none" strike="noStrike" kern="0" cap="none" spc="0" baseline="0">
                <a:solidFill>
                  <a:srgbClr val="000000"/>
                </a:solidFill>
                <a:uFillTx/>
              </a:defRPr>
            </a:pPr>
            <a:r>
              <a:rPr lang="en-US" sz="1400" dirty="0" smtClean="0">
                <a:solidFill>
                  <a:srgbClr val="000000"/>
                </a:solidFill>
                <a:latin typeface="Times New Roman" pitchFamily="18"/>
                <a:cs typeface="Times New Roman" pitchFamily="18"/>
              </a:rPr>
              <a:t>Requirements for the </a:t>
            </a:r>
            <a:r>
              <a:rPr lang="en-US" sz="1400" dirty="0">
                <a:solidFill>
                  <a:srgbClr val="000000"/>
                </a:solidFill>
                <a:latin typeface="Times New Roman" pitchFamily="18"/>
                <a:cs typeface="Times New Roman" pitchFamily="18"/>
              </a:rPr>
              <a:t>trade-offs between statistical reach, sensor radial position and radiation-induced detector ageing</a:t>
            </a:r>
            <a:endParaRPr lang="ru-RU" sz="1400" dirty="0">
              <a:solidFill>
                <a:srgbClr val="000000"/>
              </a:solidFill>
              <a:latin typeface="Times New Roman" pitchFamily="18"/>
              <a:cs typeface="Times New Roman" pitchFamily="18"/>
            </a:endParaRPr>
          </a:p>
        </p:txBody>
      </p:sp>
    </p:spTree>
    <p:extLst>
      <p:ext uri="{BB962C8B-B14F-4D97-AF65-F5344CB8AC3E}">
        <p14:creationId xmlns:p14="http://schemas.microsoft.com/office/powerpoint/2010/main" val="3329345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p:nvPr/>
        </p:nvSpPr>
        <p:spPr>
          <a:xfrm>
            <a:off x="0" y="0"/>
            <a:ext cx="10080629" cy="754599"/>
          </a:xfrm>
          <a:prstGeom prst="rect">
            <a:avLst/>
          </a:prstGeom>
          <a:solidFill>
            <a:srgbClr val="9A968B"/>
          </a:solid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3500" b="0" i="0" u="none" strike="noStrike" kern="1200" cap="none" spc="0" baseline="0" dirty="0" smtClean="0">
                <a:solidFill>
                  <a:srgbClr val="262626"/>
                </a:solidFill>
                <a:uFillTx/>
                <a:latin typeface="Times New Roman" pitchFamily="18"/>
                <a:cs typeface="Times New Roman" pitchFamily="18"/>
              </a:rPr>
              <a:t>Simulation workflow</a:t>
            </a:r>
            <a:endParaRPr lang="ru-RU" sz="3500" b="0" i="0" u="none" strike="noStrike" kern="1200" cap="none" spc="0" baseline="0" dirty="0">
              <a:solidFill>
                <a:srgbClr val="262626"/>
              </a:solidFill>
              <a:uFillTx/>
              <a:latin typeface="Times New Roman" pitchFamily="18"/>
              <a:cs typeface="Times New Roman" pitchFamily="18"/>
            </a:endParaRPr>
          </a:p>
        </p:txBody>
      </p:sp>
      <p:cxnSp>
        <p:nvCxnSpPr>
          <p:cNvPr id="6" name="Прямая соединительная линия 5"/>
          <p:cNvCxnSpPr/>
          <p:nvPr/>
        </p:nvCxnSpPr>
        <p:spPr>
          <a:xfrm>
            <a:off x="0" y="754599"/>
            <a:ext cx="8190509" cy="0"/>
          </a:xfrm>
          <a:prstGeom prst="straightConnector1">
            <a:avLst/>
          </a:prstGeom>
          <a:noFill/>
          <a:ln w="57150" cap="flat">
            <a:solidFill>
              <a:srgbClr val="46D772"/>
            </a:solidFill>
            <a:prstDash val="solid"/>
            <a:miter/>
          </a:ln>
        </p:spPr>
      </p:cxnSp>
      <p:sp>
        <p:nvSpPr>
          <p:cNvPr id="24" name="Текст 2"/>
          <p:cNvSpPr txBox="1">
            <a:spLocks/>
          </p:cNvSpPr>
          <p:nvPr/>
        </p:nvSpPr>
        <p:spPr>
          <a:xfrm>
            <a:off x="281945" y="1062873"/>
            <a:ext cx="4983163" cy="3884612"/>
          </a:xfrm>
          <a:prstGeom prst="rect">
            <a:avLst/>
          </a:prstGeom>
          <a:noFill/>
          <a:ln>
            <a:noFill/>
          </a:ln>
        </p:spPr>
        <p:txBody>
          <a:bodyPr vert="horz" wrap="square" lIns="91440" tIns="45720" rIns="91440" bIns="45720" anchor="t" anchorCtr="0" compatLnSpc="1">
            <a:normAutofit/>
          </a:bodyPr>
          <a:lstStyle>
            <a:lvl1pPr marL="189006" marR="0" lvl="0" indent="-189006" algn="l" defTabSz="756025" rtl="0" fontAlgn="auto" hangingPunct="1">
              <a:lnSpc>
                <a:spcPct val="90000"/>
              </a:lnSpc>
              <a:spcBef>
                <a:spcPts val="825"/>
              </a:spcBef>
              <a:spcAft>
                <a:spcPts val="0"/>
              </a:spcAft>
              <a:buSzPct val="100000"/>
              <a:buFont typeface="Arial" pitchFamily="34"/>
              <a:buChar char="•"/>
              <a:tabLst/>
              <a:defRPr lang="ru-RU" sz="2315" b="0" i="0" u="none" strike="noStrike" kern="1200" cap="none" spc="0" baseline="0">
                <a:solidFill>
                  <a:srgbClr val="000000"/>
                </a:solidFill>
                <a:uFillTx/>
                <a:latin typeface="Calibri"/>
              </a:defRPr>
            </a:lvl1pPr>
            <a:lvl2pPr marL="567019" marR="0" lvl="1" indent="-189006" algn="l" defTabSz="756025" rtl="0" fontAlgn="auto" hangingPunct="1">
              <a:lnSpc>
                <a:spcPct val="90000"/>
              </a:lnSpc>
              <a:spcBef>
                <a:spcPts val="415"/>
              </a:spcBef>
              <a:spcAft>
                <a:spcPts val="0"/>
              </a:spcAft>
              <a:buSzPct val="100000"/>
              <a:buFont typeface="Arial" pitchFamily="34"/>
              <a:buChar char="•"/>
              <a:tabLst/>
              <a:defRPr lang="ru-RU" sz="1984" b="0" i="0" u="none" strike="noStrike" kern="1200" cap="none" spc="0" baseline="0">
                <a:solidFill>
                  <a:srgbClr val="000000"/>
                </a:solidFill>
                <a:uFillTx/>
                <a:latin typeface="Calibri"/>
              </a:defRPr>
            </a:lvl2pPr>
            <a:lvl3pPr marL="945032" marR="0" lvl="2" indent="-189006" algn="l" defTabSz="756025" rtl="0" fontAlgn="auto" hangingPunct="1">
              <a:lnSpc>
                <a:spcPct val="90000"/>
              </a:lnSpc>
              <a:spcBef>
                <a:spcPts val="415"/>
              </a:spcBef>
              <a:spcAft>
                <a:spcPts val="0"/>
              </a:spcAft>
              <a:buSzPct val="100000"/>
              <a:buFont typeface="Arial" pitchFamily="34"/>
              <a:buChar char="•"/>
              <a:tabLst/>
              <a:defRPr lang="ru-RU" sz="1654" b="0" i="0" u="none" strike="noStrike" kern="1200" cap="none" spc="0" baseline="0">
                <a:solidFill>
                  <a:srgbClr val="000000"/>
                </a:solidFill>
                <a:uFillTx/>
                <a:latin typeface="Calibri"/>
              </a:defRPr>
            </a:lvl3pPr>
            <a:lvl4pPr marL="1323045" marR="0" lvl="3" indent="-189006" algn="l" defTabSz="756025" rtl="0" fontAlgn="auto" hangingPunct="1">
              <a:lnSpc>
                <a:spcPct val="90000"/>
              </a:lnSpc>
              <a:spcBef>
                <a:spcPts val="415"/>
              </a:spcBef>
              <a:spcAft>
                <a:spcPts val="0"/>
              </a:spcAft>
              <a:buSzPct val="100000"/>
              <a:buFont typeface="Arial" pitchFamily="34"/>
              <a:buChar char="•"/>
              <a:tabLst/>
              <a:defRPr lang="ru-RU" sz="1488" b="0" i="0" u="none" strike="noStrike" kern="1200" cap="none" spc="0" baseline="0">
                <a:solidFill>
                  <a:srgbClr val="000000"/>
                </a:solidFill>
                <a:uFillTx/>
                <a:latin typeface="Calibri"/>
              </a:defRPr>
            </a:lvl4pPr>
            <a:lvl5pPr marL="1701058" marR="0" lvl="4" indent="-189006" algn="l" defTabSz="756025" rtl="0" fontAlgn="auto" hangingPunct="1">
              <a:lnSpc>
                <a:spcPct val="90000"/>
              </a:lnSpc>
              <a:spcBef>
                <a:spcPts val="415"/>
              </a:spcBef>
              <a:spcAft>
                <a:spcPts val="0"/>
              </a:spcAft>
              <a:buSzPct val="100000"/>
              <a:buFont typeface="Arial" pitchFamily="34"/>
              <a:buChar char="•"/>
              <a:tabLst/>
              <a:defRPr lang="ru-RU" sz="1488"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SzPct val="45000"/>
              <a:buFont typeface="StarSymbol"/>
              <a:buChar char="●"/>
            </a:pPr>
            <a:r>
              <a:rPr lang="en-US" sz="1600" dirty="0" smtClean="0">
                <a:latin typeface="Times New Roman" panose="02020603050405020304" pitchFamily="18" charset="0"/>
                <a:cs typeface="Times New Roman" panose="02020603050405020304" pitchFamily="18" charset="0"/>
              </a:rPr>
              <a:t>Primary 50K </a:t>
            </a:r>
            <a:r>
              <a:rPr lang="en-US" sz="1600" dirty="0">
                <a:latin typeface="Times New Roman" panose="02020603050405020304" pitchFamily="18" charset="0"/>
                <a:cs typeface="Times New Roman" panose="02020603050405020304" pitchFamily="18" charset="0"/>
              </a:rPr>
              <a:t>events, 14TeV (Pythia8)</a:t>
            </a:r>
            <a:endParaRPr lang="en-US" sz="1600" dirty="0" smtClean="0">
              <a:latin typeface="Times New Roman" panose="02020603050405020304" pitchFamily="18" charset="0"/>
              <a:cs typeface="Times New Roman" panose="02020603050405020304" pitchFamily="18" charset="0"/>
            </a:endParaRPr>
          </a:p>
          <a:p>
            <a:pPr>
              <a:buSzPct val="45000"/>
              <a:buFont typeface="StarSymbol"/>
              <a:buChar char="●"/>
            </a:pPr>
            <a:r>
              <a:rPr lang="en-US" sz="1600" dirty="0" smtClean="0">
                <a:latin typeface="Times New Roman" panose="02020603050405020304" pitchFamily="18" charset="0"/>
                <a:cs typeface="Times New Roman" panose="02020603050405020304" pitchFamily="18" charset="0"/>
              </a:rPr>
              <a:t>Shower in converter, secondary </a:t>
            </a:r>
            <a:r>
              <a:rPr lang="en-US" sz="1600" dirty="0" err="1" smtClean="0">
                <a:latin typeface="Times New Roman" panose="02020603050405020304" pitchFamily="18" charset="0"/>
                <a:cs typeface="Times New Roman" panose="02020603050405020304" pitchFamily="18" charset="0"/>
              </a:rPr>
              <a:t>e+e</a:t>
            </a:r>
            <a:r>
              <a:rPr lang="en-US" sz="1600" dirty="0" smtClean="0">
                <a:latin typeface="Times New Roman" panose="02020603050405020304" pitchFamily="18" charset="0"/>
                <a:cs typeface="Times New Roman" panose="02020603050405020304" pitchFamily="18" charset="0"/>
              </a:rPr>
              <a:t>- (Geant4)</a:t>
            </a:r>
          </a:p>
          <a:p>
            <a:pPr>
              <a:buSzPct val="45000"/>
              <a:buFont typeface="StarSymbol"/>
              <a:buChar char="●"/>
            </a:pPr>
            <a:r>
              <a:rPr lang="en-US" sz="1600" dirty="0" smtClean="0">
                <a:latin typeface="Times New Roman" panose="02020603050405020304" pitchFamily="18" charset="0"/>
                <a:cs typeface="Times New Roman" panose="02020603050405020304" pitchFamily="18" charset="0"/>
              </a:rPr>
              <a:t>Cherenkov photons in quartz fibers, capturing and transport</a:t>
            </a:r>
          </a:p>
          <a:p>
            <a:pPr>
              <a:buSzPct val="45000"/>
              <a:buFont typeface="StarSymbol"/>
              <a:buChar char="●"/>
            </a:pPr>
            <a:r>
              <a:rPr lang="en-US" sz="1600" dirty="0" smtClean="0">
                <a:latin typeface="Times New Roman" panose="02020603050405020304" pitchFamily="18" charset="0"/>
                <a:cs typeface="Times New Roman" panose="02020603050405020304" pitchFamily="18" charset="0"/>
              </a:rPr>
              <a:t>Signal in photodetector</a:t>
            </a:r>
          </a:p>
          <a:p>
            <a:pPr>
              <a:buSzPct val="45000"/>
              <a:buFont typeface="StarSymbol"/>
              <a:buChar char="●"/>
            </a:pPr>
            <a:r>
              <a:rPr lang="en-US" sz="1600" dirty="0" smtClean="0">
                <a:solidFill>
                  <a:srgbClr val="C9211E"/>
                </a:solidFill>
                <a:latin typeface="Times New Roman" panose="02020603050405020304" pitchFamily="18" charset="0"/>
                <a:cs typeface="Times New Roman" panose="02020603050405020304" pitchFamily="18" charset="0"/>
              </a:rPr>
              <a:t>FE electronics</a:t>
            </a:r>
          </a:p>
          <a:p>
            <a:pPr>
              <a:buSzPct val="45000"/>
              <a:buFont typeface="StarSymbol"/>
              <a:buChar char="●"/>
            </a:pPr>
            <a:r>
              <a:rPr lang="en-U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6299279" y="930240"/>
            <a:ext cx="3781589" cy="503812"/>
          </a:xfrm>
          <a:prstGeom prst="rect">
            <a:avLst/>
          </a:prstGeom>
          <a:noFill/>
          <a:ln w="0">
            <a:solidFill>
              <a:srgbClr val="355269"/>
            </a:solidFill>
            <a:prstDash val="solid"/>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defRPr sz="1400"/>
            </a:pPr>
            <a:r>
              <a:rPr lang="en-US" sz="1400" b="0" i="0" u="none" strike="noStrike" kern="1200" cap="none" dirty="0">
                <a:ln>
                  <a:noFill/>
                </a:ln>
                <a:latin typeface="Times New Roman" panose="02020603050405020304" pitchFamily="18" charset="0"/>
                <a:ea typeface="Noto Sans CJK SC" pitchFamily="2"/>
                <a:cs typeface="Times New Roman" panose="02020603050405020304" pitchFamily="18" charset="0"/>
              </a:rPr>
              <a:t>Geometry: W80Cu20 brick at z=1520cm, R=XX, </a:t>
            </a:r>
            <a:endParaRPr lang="ru-RU" sz="1400" b="0" i="0" u="none" strike="noStrike" kern="1200" cap="none" dirty="0" smtClean="0">
              <a:ln>
                <a:noFill/>
              </a:ln>
              <a:latin typeface="Times New Roman" panose="02020603050405020304" pitchFamily="18" charset="0"/>
              <a:ea typeface="Noto Sans CJK SC" pitchFamily="2"/>
              <a:cs typeface="Times New Roman" panose="02020603050405020304" pitchFamily="18" charset="0"/>
            </a:endParaRPr>
          </a:p>
          <a:p>
            <a:pPr marL="0" marR="0" lvl="0" indent="0" rtl="0" hangingPunct="0">
              <a:lnSpc>
                <a:spcPct val="100000"/>
              </a:lnSpc>
              <a:spcBef>
                <a:spcPts val="0"/>
              </a:spcBef>
              <a:spcAft>
                <a:spcPts val="0"/>
              </a:spcAft>
              <a:buNone/>
              <a:tabLst/>
              <a:defRPr sz="1400"/>
            </a:pPr>
            <a:r>
              <a:rPr lang="en-US" sz="1400" b="0" i="0" u="none" strike="noStrike" kern="1200" cap="none" dirty="0" smtClean="0">
                <a:ln>
                  <a:noFill/>
                </a:ln>
                <a:latin typeface="Times New Roman" panose="02020603050405020304" pitchFamily="18" charset="0"/>
                <a:ea typeface="Noto Sans CJK SC" pitchFamily="2"/>
                <a:cs typeface="Times New Roman" panose="02020603050405020304" pitchFamily="18" charset="0"/>
              </a:rPr>
              <a:t>dimensions: </a:t>
            </a:r>
            <a:r>
              <a:rPr lang="en-US" sz="1400" b="0" i="0" u="none" strike="noStrike" kern="1200" cap="none" dirty="0" err="1" smtClean="0">
                <a:ln>
                  <a:noFill/>
                </a:ln>
                <a:latin typeface="Times New Roman" panose="02020603050405020304" pitchFamily="18" charset="0"/>
                <a:ea typeface="Noto Sans CJK SC" pitchFamily="2"/>
                <a:cs typeface="Times New Roman" panose="02020603050405020304" pitchFamily="18" charset="0"/>
              </a:rPr>
              <a:t>LxWxD</a:t>
            </a:r>
            <a:endParaRPr lang="en-US" sz="1400" b="0" i="0" u="none" strike="noStrike" kern="1200" cap="none" dirty="0">
              <a:ln>
                <a:noFill/>
              </a:ln>
              <a:latin typeface="Times New Roman" panose="02020603050405020304" pitchFamily="18" charset="0"/>
              <a:ea typeface="Noto Sans CJK SC" pitchFamily="2"/>
              <a:cs typeface="Times New Roman" panose="02020603050405020304" pitchFamily="18" charset="0"/>
            </a:endParaRPr>
          </a:p>
        </p:txBody>
      </p:sp>
      <p:sp>
        <p:nvSpPr>
          <p:cNvPr id="26" name="TextBox 25"/>
          <p:cNvSpPr txBox="1"/>
          <p:nvPr/>
        </p:nvSpPr>
        <p:spPr>
          <a:xfrm>
            <a:off x="6309360" y="2103120"/>
            <a:ext cx="2526952" cy="297346"/>
          </a:xfrm>
          <a:prstGeom prst="rect">
            <a:avLst/>
          </a:prstGeom>
          <a:noFill/>
          <a:ln w="0">
            <a:solidFill>
              <a:srgbClr val="1E6A39"/>
            </a:solidFill>
            <a:prstDash val="solid"/>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defRPr sz="1400"/>
            </a:pPr>
            <a:r>
              <a:rPr lang="en-US" sz="1400" b="0" i="0" u="none" strike="noStrike" kern="1200" cap="none">
                <a:ln>
                  <a:noFill/>
                </a:ln>
                <a:latin typeface="Times New Roman" panose="02020603050405020304" pitchFamily="18" charset="0"/>
                <a:ea typeface="Noto Sans CJK SC" pitchFamily="2"/>
                <a:cs typeface="Times New Roman" panose="02020603050405020304" pitchFamily="18" charset="0"/>
              </a:rPr>
              <a:t>Energy and angular distributions</a:t>
            </a:r>
          </a:p>
        </p:txBody>
      </p:sp>
      <p:sp>
        <p:nvSpPr>
          <p:cNvPr id="27" name="TextBox 26"/>
          <p:cNvSpPr txBox="1"/>
          <p:nvPr/>
        </p:nvSpPr>
        <p:spPr>
          <a:xfrm>
            <a:off x="6309360" y="2560319"/>
            <a:ext cx="3612120" cy="297346"/>
          </a:xfrm>
          <a:prstGeom prst="rect">
            <a:avLst/>
          </a:prstGeom>
          <a:noFill/>
          <a:ln w="0">
            <a:solidFill>
              <a:srgbClr val="355269"/>
            </a:solidFill>
            <a:prstDash val="solid"/>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defRPr sz="1400"/>
            </a:pPr>
            <a:r>
              <a:rPr lang="en-US" sz="1400" b="0" i="0" u="none" strike="noStrike" kern="1200" cap="none">
                <a:ln>
                  <a:noFill/>
                </a:ln>
                <a:latin typeface="Times New Roman" panose="02020603050405020304" pitchFamily="18" charset="0"/>
                <a:ea typeface="Noto Sans CJK SC" pitchFamily="2"/>
                <a:cs typeface="Times New Roman" panose="02020603050405020304" pitchFamily="18" charset="0"/>
              </a:rPr>
              <a:t>Fiber type, quantity and geometry of the bundle</a:t>
            </a:r>
          </a:p>
        </p:txBody>
      </p:sp>
      <p:sp>
        <p:nvSpPr>
          <p:cNvPr id="28" name="TextBox 27"/>
          <p:cNvSpPr txBox="1"/>
          <p:nvPr/>
        </p:nvSpPr>
        <p:spPr>
          <a:xfrm>
            <a:off x="6309360" y="3383280"/>
            <a:ext cx="2884164" cy="297346"/>
          </a:xfrm>
          <a:prstGeom prst="rect">
            <a:avLst/>
          </a:prstGeom>
          <a:noFill/>
          <a:ln w="0">
            <a:solidFill>
              <a:srgbClr val="355269"/>
            </a:solidFill>
            <a:prstDash val="solid"/>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defRPr sz="1400"/>
            </a:pPr>
            <a:r>
              <a:rPr lang="en-US" sz="1400" b="0" i="0" u="none" strike="noStrike" kern="1200" cap="none">
                <a:ln>
                  <a:noFill/>
                </a:ln>
                <a:latin typeface="Times New Roman" panose="02020603050405020304" pitchFamily="18" charset="0"/>
                <a:ea typeface="Noto Sans CJK SC" pitchFamily="2"/>
                <a:cs typeface="Times New Roman" panose="02020603050405020304" pitchFamily="18" charset="0"/>
              </a:rPr>
              <a:t>Photodetector PDE, spectral response</a:t>
            </a:r>
          </a:p>
        </p:txBody>
      </p:sp>
      <p:sp>
        <p:nvSpPr>
          <p:cNvPr id="29" name="Прямая соединительная линия 28"/>
          <p:cNvSpPr/>
          <p:nvPr/>
        </p:nvSpPr>
        <p:spPr>
          <a:xfrm flipH="1">
            <a:off x="5113325" y="1204841"/>
            <a:ext cx="1196034" cy="12868"/>
          </a:xfrm>
          <a:prstGeom prst="line">
            <a:avLst/>
          </a:prstGeom>
          <a:noFill/>
          <a:ln w="19050">
            <a:solidFill>
              <a:srgbClr val="3465A4"/>
            </a:solidFill>
            <a:prstDash val="solid"/>
            <a:tailEnd type="arrow"/>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pitchFamily="2"/>
              <a:cs typeface="Lohit Devanagari" pitchFamily="2"/>
            </a:endParaRPr>
          </a:p>
        </p:txBody>
      </p:sp>
      <p:sp>
        <p:nvSpPr>
          <p:cNvPr id="30" name="Прямая соединительная линия 29"/>
          <p:cNvSpPr/>
          <p:nvPr/>
        </p:nvSpPr>
        <p:spPr>
          <a:xfrm>
            <a:off x="4986670" y="1577505"/>
            <a:ext cx="1322689" cy="679506"/>
          </a:xfrm>
          <a:prstGeom prst="line">
            <a:avLst/>
          </a:prstGeom>
          <a:noFill/>
          <a:ln w="19050">
            <a:solidFill>
              <a:srgbClr val="1E6A39"/>
            </a:solidFill>
            <a:prstDash val="solid"/>
            <a:tailEnd type="arrow"/>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pitchFamily="2"/>
              <a:cs typeface="Lohit Devanagari" pitchFamily="2"/>
            </a:endParaRPr>
          </a:p>
        </p:txBody>
      </p:sp>
      <p:sp>
        <p:nvSpPr>
          <p:cNvPr id="31" name="Прямая соединительная линия 30"/>
          <p:cNvSpPr/>
          <p:nvPr/>
        </p:nvSpPr>
        <p:spPr>
          <a:xfrm flipH="1" flipV="1">
            <a:off x="4869712" y="2008291"/>
            <a:ext cx="1429565" cy="705920"/>
          </a:xfrm>
          <a:prstGeom prst="line">
            <a:avLst/>
          </a:prstGeom>
          <a:noFill/>
          <a:ln w="19050">
            <a:solidFill>
              <a:srgbClr val="3465A4"/>
            </a:solidFill>
            <a:prstDash val="solid"/>
            <a:tailEnd type="arrow"/>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pitchFamily="2"/>
              <a:cs typeface="Lohit Devanagari" pitchFamily="2"/>
            </a:endParaRPr>
          </a:p>
        </p:txBody>
      </p:sp>
      <p:sp>
        <p:nvSpPr>
          <p:cNvPr id="32" name="Прямая соединительная линия 31"/>
          <p:cNvSpPr/>
          <p:nvPr/>
        </p:nvSpPr>
        <p:spPr>
          <a:xfrm flipH="1" flipV="1">
            <a:off x="3902149" y="2489534"/>
            <a:ext cx="2407208" cy="1061246"/>
          </a:xfrm>
          <a:prstGeom prst="line">
            <a:avLst/>
          </a:prstGeom>
          <a:noFill/>
          <a:ln w="19050">
            <a:solidFill>
              <a:srgbClr val="3465A4"/>
            </a:solidFill>
            <a:prstDash val="solid"/>
            <a:tailEnd type="arrow"/>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pitchFamily="2"/>
              <a:cs typeface="Lohit Devanagari" pitchFamily="2"/>
            </a:endParaRPr>
          </a:p>
        </p:txBody>
      </p:sp>
      <p:sp>
        <p:nvSpPr>
          <p:cNvPr id="33" name="TextBox 32"/>
          <p:cNvSpPr txBox="1"/>
          <p:nvPr/>
        </p:nvSpPr>
        <p:spPr>
          <a:xfrm>
            <a:off x="6309360" y="3840479"/>
            <a:ext cx="3043439" cy="297346"/>
          </a:xfrm>
          <a:prstGeom prst="rect">
            <a:avLst/>
          </a:prstGeom>
          <a:noFill/>
          <a:ln w="0">
            <a:solidFill>
              <a:srgbClr val="1E6A39"/>
            </a:solidFill>
            <a:prstDash val="solid"/>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defRPr sz="1400"/>
            </a:pPr>
            <a:r>
              <a:rPr lang="en-US" sz="1400" b="0" i="0" u="none" strike="noStrike" kern="1200" cap="none">
                <a:ln>
                  <a:noFill/>
                </a:ln>
                <a:latin typeface="Times New Roman" panose="02020603050405020304" pitchFamily="18" charset="0"/>
                <a:ea typeface="Noto Sans CJK SC" pitchFamily="2"/>
                <a:cs typeface="Times New Roman" panose="02020603050405020304" pitchFamily="18" charset="0"/>
              </a:rPr>
              <a:t>Number of photoelectrons (fired pixels)</a:t>
            </a:r>
          </a:p>
        </p:txBody>
      </p:sp>
      <p:sp>
        <p:nvSpPr>
          <p:cNvPr id="34" name="Прямая соединительная линия 33"/>
          <p:cNvSpPr/>
          <p:nvPr/>
        </p:nvSpPr>
        <p:spPr>
          <a:xfrm>
            <a:off x="3817088" y="2612334"/>
            <a:ext cx="2492270" cy="1430485"/>
          </a:xfrm>
          <a:prstGeom prst="line">
            <a:avLst/>
          </a:prstGeom>
          <a:noFill/>
          <a:ln w="19050">
            <a:solidFill>
              <a:srgbClr val="1E6A39"/>
            </a:solidFill>
            <a:prstDash val="solid"/>
            <a:tailEnd type="arrow"/>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pitchFamily="2"/>
              <a:cs typeface="Lohit Devanagari" pitchFamily="2"/>
            </a:endParaRPr>
          </a:p>
        </p:txBody>
      </p:sp>
      <p:sp>
        <p:nvSpPr>
          <p:cNvPr id="35" name="TextBox 34"/>
          <p:cNvSpPr txBox="1"/>
          <p:nvPr/>
        </p:nvSpPr>
        <p:spPr>
          <a:xfrm>
            <a:off x="6309360" y="4297680"/>
            <a:ext cx="1134263" cy="297346"/>
          </a:xfrm>
          <a:prstGeom prst="rect">
            <a:avLst/>
          </a:prstGeom>
          <a:noFill/>
          <a:ln w="0">
            <a:solidFill>
              <a:srgbClr val="355269"/>
            </a:solidFill>
            <a:prstDash val="solid"/>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defRPr sz="1400"/>
            </a:pPr>
            <a:r>
              <a:rPr lang="en-US" sz="1400" b="0" i="0" u="none" strike="noStrike" kern="1200" cap="none">
                <a:ln>
                  <a:noFill/>
                </a:ln>
                <a:solidFill>
                  <a:srgbClr val="C9211E"/>
                </a:solidFill>
                <a:latin typeface="Times New Roman" panose="02020603050405020304" pitchFamily="18" charset="0"/>
                <a:ea typeface="Noto Sans CJK SC" pitchFamily="2"/>
                <a:cs typeface="Times New Roman" panose="02020603050405020304" pitchFamily="18" charset="0"/>
              </a:rPr>
              <a:t>Shaping time</a:t>
            </a:r>
          </a:p>
        </p:txBody>
      </p:sp>
      <p:sp>
        <p:nvSpPr>
          <p:cNvPr id="36" name="Прямая соединительная линия 35"/>
          <p:cNvSpPr/>
          <p:nvPr/>
        </p:nvSpPr>
        <p:spPr>
          <a:xfrm flipH="1" flipV="1">
            <a:off x="3471530" y="2926079"/>
            <a:ext cx="2837828" cy="1539099"/>
          </a:xfrm>
          <a:prstGeom prst="line">
            <a:avLst/>
          </a:prstGeom>
          <a:noFill/>
          <a:ln w="19050">
            <a:solidFill>
              <a:srgbClr val="3465A4"/>
            </a:solidFill>
            <a:prstDash val="solid"/>
            <a:tailEnd type="arrow"/>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pitchFamily="2"/>
              <a:cs typeface="Lohit Devanagari" pitchFamily="2"/>
            </a:endParaRPr>
          </a:p>
        </p:txBody>
      </p:sp>
      <p:sp>
        <p:nvSpPr>
          <p:cNvPr id="37" name="TextBox 36"/>
          <p:cNvSpPr txBox="1"/>
          <p:nvPr/>
        </p:nvSpPr>
        <p:spPr>
          <a:xfrm>
            <a:off x="6309360" y="1645920"/>
            <a:ext cx="1034171" cy="297346"/>
          </a:xfrm>
          <a:prstGeom prst="rect">
            <a:avLst/>
          </a:prstGeom>
          <a:noFill/>
          <a:ln w="0">
            <a:solidFill>
              <a:srgbClr val="1E6A39"/>
            </a:solidFill>
            <a:prstDash val="solid"/>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defRPr sz="1400"/>
            </a:pPr>
            <a:r>
              <a:rPr lang="en-US" sz="1400" b="0" i="0" u="none" strike="noStrike" kern="1200" cap="none" dirty="0">
                <a:ln>
                  <a:noFill/>
                </a:ln>
                <a:latin typeface="Times New Roman" panose="02020603050405020304" pitchFamily="18" charset="0"/>
                <a:ea typeface="Noto Sans CJK SC" pitchFamily="2"/>
                <a:cs typeface="Times New Roman" panose="02020603050405020304" pitchFamily="18" charset="0"/>
              </a:rPr>
              <a:t> </a:t>
            </a:r>
            <a:r>
              <a:rPr lang="en-US" sz="1400" b="0" i="0" u="none" strike="noStrike" kern="1200" cap="none" dirty="0" smtClean="0">
                <a:ln>
                  <a:noFill/>
                </a:ln>
                <a:latin typeface="Times New Roman" panose="02020603050405020304" pitchFamily="18" charset="0"/>
                <a:ea typeface="Noto Sans CJK SC" pitchFamily="2"/>
                <a:cs typeface="Times New Roman" panose="02020603050405020304" pitchFamily="18" charset="0"/>
              </a:rPr>
              <a:t>Occupancy</a:t>
            </a:r>
            <a:endParaRPr lang="en-US" sz="1400" b="0" i="0" u="none" strike="noStrike" kern="1200" cap="none" dirty="0">
              <a:ln>
                <a:noFill/>
              </a:ln>
              <a:latin typeface="Times New Roman" panose="02020603050405020304" pitchFamily="18" charset="0"/>
              <a:ea typeface="Noto Sans CJK SC" pitchFamily="2"/>
              <a:cs typeface="Times New Roman" panose="02020603050405020304" pitchFamily="18" charset="0"/>
            </a:endParaRPr>
          </a:p>
        </p:txBody>
      </p:sp>
      <p:sp>
        <p:nvSpPr>
          <p:cNvPr id="38" name="Прямая соединительная линия 37"/>
          <p:cNvSpPr/>
          <p:nvPr/>
        </p:nvSpPr>
        <p:spPr>
          <a:xfrm>
            <a:off x="3471528" y="3022486"/>
            <a:ext cx="2827750" cy="2096682"/>
          </a:xfrm>
          <a:prstGeom prst="line">
            <a:avLst/>
          </a:prstGeom>
          <a:noFill/>
          <a:ln w="19050">
            <a:solidFill>
              <a:srgbClr val="1E6A39"/>
            </a:solidFill>
            <a:prstDash val="solid"/>
            <a:tailEnd type="arrow"/>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pitchFamily="2"/>
              <a:cs typeface="Lohit Devanagari" pitchFamily="2"/>
            </a:endParaRPr>
          </a:p>
        </p:txBody>
      </p:sp>
      <p:sp>
        <p:nvSpPr>
          <p:cNvPr id="39" name="Прямая соединительная линия 38"/>
          <p:cNvSpPr/>
          <p:nvPr/>
        </p:nvSpPr>
        <p:spPr>
          <a:xfrm>
            <a:off x="5113325" y="1333647"/>
            <a:ext cx="1196035" cy="495153"/>
          </a:xfrm>
          <a:prstGeom prst="line">
            <a:avLst/>
          </a:prstGeom>
          <a:noFill/>
          <a:ln w="19050">
            <a:solidFill>
              <a:srgbClr val="1E6A39"/>
            </a:solidFill>
            <a:prstDash val="solid"/>
            <a:tailEnd type="arrow"/>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pitchFamily="2"/>
              <a:cs typeface="Lohit Devanagari" pitchFamily="2"/>
            </a:endParaRPr>
          </a:p>
        </p:txBody>
      </p:sp>
      <p:sp>
        <p:nvSpPr>
          <p:cNvPr id="2" name="Дата 1"/>
          <p:cNvSpPr>
            <a:spLocks noGrp="1"/>
          </p:cNvSpPr>
          <p:nvPr>
            <p:ph type="dt" sz="half" idx="7"/>
          </p:nvPr>
        </p:nvSpPr>
        <p:spPr/>
        <p:txBody>
          <a:bodyPr/>
          <a:lstStyle/>
          <a:p>
            <a:pPr lvl="0"/>
            <a:r>
              <a:rPr lang="ru-RU" smtClean="0"/>
              <a:t>22/06/2020</a:t>
            </a:r>
            <a:endParaRPr lang="en-US"/>
          </a:p>
        </p:txBody>
      </p:sp>
      <p:sp>
        <p:nvSpPr>
          <p:cNvPr id="3" name="Нижний колонтитул 2"/>
          <p:cNvSpPr>
            <a:spLocks noGrp="1"/>
          </p:cNvSpPr>
          <p:nvPr>
            <p:ph type="ftr" sz="quarter" idx="9"/>
          </p:nvPr>
        </p:nvSpPr>
        <p:spPr/>
        <p:txBody>
          <a:bodyPr/>
          <a:lstStyle/>
          <a:p>
            <a:pPr lvl="0"/>
            <a:r>
              <a:rPr lang="en-US" smtClean="0"/>
              <a:t>BRIL Annual Review </a:t>
            </a:r>
            <a:endParaRPr lang="en-US"/>
          </a:p>
        </p:txBody>
      </p:sp>
      <p:sp>
        <p:nvSpPr>
          <p:cNvPr id="4" name="Номер слайда 3"/>
          <p:cNvSpPr>
            <a:spLocks noGrp="1"/>
          </p:cNvSpPr>
          <p:nvPr>
            <p:ph type="sldNum" sz="quarter" idx="8"/>
          </p:nvPr>
        </p:nvSpPr>
        <p:spPr/>
        <p:txBody>
          <a:bodyPr/>
          <a:lstStyle/>
          <a:p>
            <a:pPr lvl="0"/>
            <a:fld id="{3B74612B-2205-4BF2-85D4-AFBA440197CA}" type="slidenum">
              <a:rPr lang="ru-RU" smtClean="0"/>
              <a:t>11</a:t>
            </a:fld>
            <a:endParaRPr lang="ru-RU"/>
          </a:p>
        </p:txBody>
      </p:sp>
      <p:sp>
        <p:nvSpPr>
          <p:cNvPr id="7" name="Прямоугольник 6"/>
          <p:cNvSpPr/>
          <p:nvPr/>
        </p:nvSpPr>
        <p:spPr>
          <a:xfrm>
            <a:off x="545769" y="3474232"/>
            <a:ext cx="5038725" cy="1569660"/>
          </a:xfrm>
          <a:prstGeom prst="rect">
            <a:avLst/>
          </a:prstGeom>
          <a:solidFill>
            <a:srgbClr val="F57FA4"/>
          </a:solidFill>
        </p:spPr>
        <p:txBody>
          <a:bodyPr>
            <a:spAutoFit/>
          </a:bodyPr>
          <a:lstStyle/>
          <a:p>
            <a:pPr lvl="0" algn="just">
              <a:defRPr sz="1800" b="0" i="0" u="none" strike="noStrike" kern="0" cap="none" spc="0" baseline="0">
                <a:solidFill>
                  <a:srgbClr val="000000"/>
                </a:solidFill>
                <a:uFillTx/>
              </a:defRPr>
            </a:pPr>
            <a:r>
              <a:rPr lang="en-US" sz="1200" dirty="0">
                <a:solidFill>
                  <a:srgbClr val="000000"/>
                </a:solidFill>
                <a:latin typeface="Times New Roman" pitchFamily="18"/>
                <a:cs typeface="Times New Roman" pitchFamily="18"/>
              </a:rPr>
              <a:t>For the new systems still in the design phase, the simulation studies should characterize the robustness against incremental system failures (e.g. to what extent the luminosity precision will be affected when losing channels or when the system deteriorates in any other way during Phase-2). </a:t>
            </a:r>
          </a:p>
          <a:p>
            <a:pPr lvl="0" algn="just">
              <a:defRPr sz="1800" b="0" i="0" u="none" strike="noStrike" kern="0" cap="none" spc="0" baseline="0">
                <a:solidFill>
                  <a:srgbClr val="000000"/>
                </a:solidFill>
                <a:uFillTx/>
              </a:defRPr>
            </a:pPr>
            <a:endParaRPr lang="en-US" sz="1200" dirty="0">
              <a:solidFill>
                <a:srgbClr val="000000"/>
              </a:solidFill>
              <a:latin typeface="Times New Roman" pitchFamily="18"/>
              <a:cs typeface="Times New Roman" pitchFamily="18"/>
            </a:endParaRPr>
          </a:p>
          <a:p>
            <a:pPr lvl="0" algn="just">
              <a:defRPr sz="1800" b="0" i="0" u="none" strike="noStrike" kern="0" cap="none" spc="0" baseline="0">
                <a:solidFill>
                  <a:srgbClr val="000000"/>
                </a:solidFill>
                <a:uFillTx/>
              </a:defRPr>
            </a:pPr>
            <a:r>
              <a:rPr lang="en-US" sz="1200" dirty="0">
                <a:solidFill>
                  <a:srgbClr val="000000"/>
                </a:solidFill>
                <a:latin typeface="Times New Roman" pitchFamily="18"/>
                <a:cs typeface="Times New Roman" pitchFamily="18"/>
              </a:rPr>
              <a:t>The simulation should also investigate the effects of high pile-up on the front-end electronics that might have an important impact on the linearity of the response.</a:t>
            </a:r>
            <a:endParaRPr lang="ru-RU" sz="1200" dirty="0">
              <a:solidFill>
                <a:srgbClr val="000000"/>
              </a:solidFill>
              <a:latin typeface="Times New Roman" pitchFamily="18"/>
              <a:cs typeface="Times New Roman" pitchFamily="18"/>
            </a:endParaRPr>
          </a:p>
        </p:txBody>
      </p:sp>
    </p:spTree>
    <p:extLst>
      <p:ext uri="{BB962C8B-B14F-4D97-AF65-F5344CB8AC3E}">
        <p14:creationId xmlns:p14="http://schemas.microsoft.com/office/powerpoint/2010/main" val="379689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txBox="1">
            <a:spLocks noGrp="1"/>
          </p:cNvSpPr>
          <p:nvPr>
            <p:ph type="body" idx="4294967295"/>
          </p:nvPr>
        </p:nvSpPr>
        <p:spPr>
          <a:xfrm>
            <a:off x="-1" y="1327150"/>
            <a:ext cx="6673645" cy="3609975"/>
          </a:xfrm>
        </p:spPr>
        <p:txBody>
          <a:bodyPr vert="horz">
            <a:noAutofit/>
          </a:bodyPr>
          <a:lstStyle/>
          <a:p>
            <a:pPr lvl="0">
              <a:buSzPct val="45000"/>
              <a:buFont typeface="StarSymbol"/>
              <a:buChar char="●"/>
            </a:pPr>
            <a:r>
              <a:rPr lang="en-US" sz="1400" b="1" dirty="0">
                <a:latin typeface="Times New Roman" panose="02020603050405020304" pitchFamily="18" charset="0"/>
                <a:cs typeface="Times New Roman" panose="02020603050405020304" pitchFamily="18" charset="0"/>
              </a:rPr>
              <a:t>HF-type electronics (QIE10, QIE11)</a:t>
            </a:r>
            <a:r>
              <a:rPr lang="en-US" sz="1400" dirty="0">
                <a:latin typeface="Times New Roman" panose="02020603050405020304" pitchFamily="18" charset="0"/>
                <a:cs typeface="Times New Roman" panose="02020603050405020304" pitchFamily="18" charset="0"/>
              </a:rPr>
              <a:t> will do the job</a:t>
            </a:r>
          </a:p>
          <a:p>
            <a:pPr lvl="1" hangingPunct="0">
              <a:spcBef>
                <a:spcPts val="1417"/>
              </a:spcBef>
              <a:buSzPct val="75000"/>
              <a:buFont typeface="StarSymbol"/>
              <a:buChar char="–"/>
            </a:pPr>
            <a:r>
              <a:rPr lang="en-US" sz="1400" dirty="0">
                <a:highlight>
                  <a:scrgbClr r="0" g="0" b="0">
                    <a:alpha val="0"/>
                  </a:scrgbClr>
                </a:highlight>
                <a:latin typeface="Times New Roman" panose="02020603050405020304" pitchFamily="18" charset="0"/>
                <a:cs typeface="Times New Roman" panose="02020603050405020304" pitchFamily="18" charset="0"/>
              </a:rPr>
              <a:t>Charge </a:t>
            </a:r>
            <a:r>
              <a:rPr lang="en-US" sz="1400" dirty="0" smtClean="0">
                <a:highlight>
                  <a:scrgbClr r="0" g="0" b="0">
                    <a:alpha val="0"/>
                  </a:scrgbClr>
                </a:highlight>
                <a:latin typeface="Times New Roman" panose="02020603050405020304" pitchFamily="18" charset="0"/>
                <a:cs typeface="Times New Roman" panose="02020603050405020304" pitchFamily="18" charset="0"/>
              </a:rPr>
              <a:t>integration, Zero </a:t>
            </a:r>
            <a:r>
              <a:rPr lang="en-US" sz="1400" dirty="0">
                <a:highlight>
                  <a:scrgbClr r="0" g="0" b="0">
                    <a:alpha val="0"/>
                  </a:scrgbClr>
                </a:highlight>
                <a:latin typeface="Times New Roman" panose="02020603050405020304" pitchFamily="18" charset="0"/>
                <a:cs typeface="Times New Roman" panose="02020603050405020304" pitchFamily="18" charset="0"/>
              </a:rPr>
              <a:t>dead </a:t>
            </a:r>
            <a:r>
              <a:rPr lang="en-US" sz="1400" dirty="0" smtClean="0">
                <a:highlight>
                  <a:scrgbClr r="0" g="0" b="0">
                    <a:alpha val="0"/>
                  </a:scrgbClr>
                </a:highlight>
                <a:latin typeface="Times New Roman" panose="02020603050405020304" pitchFamily="18" charset="0"/>
                <a:cs typeface="Times New Roman" panose="02020603050405020304" pitchFamily="18" charset="0"/>
              </a:rPr>
              <a:t>time, Huge </a:t>
            </a:r>
            <a:r>
              <a:rPr lang="en-US" sz="1400" dirty="0">
                <a:highlight>
                  <a:scrgbClr r="0" g="0" b="0">
                    <a:alpha val="0"/>
                  </a:scrgbClr>
                </a:highlight>
                <a:latin typeface="Times New Roman" panose="02020603050405020304" pitchFamily="18" charset="0"/>
                <a:cs typeface="Times New Roman" panose="02020603050405020304" pitchFamily="18" charset="0"/>
              </a:rPr>
              <a:t>dynamic </a:t>
            </a:r>
            <a:r>
              <a:rPr lang="en-US" sz="1400" dirty="0" smtClean="0">
                <a:highlight>
                  <a:scrgbClr r="0" g="0" b="0">
                    <a:alpha val="0"/>
                  </a:scrgbClr>
                </a:highlight>
                <a:latin typeface="Times New Roman" panose="02020603050405020304" pitchFamily="18" charset="0"/>
                <a:cs typeface="Times New Roman" panose="02020603050405020304" pitchFamily="18" charset="0"/>
              </a:rPr>
              <a:t>range, 25ns</a:t>
            </a:r>
            <a:endParaRPr lang="en-US" sz="1400" dirty="0">
              <a:highlight>
                <a:scrgbClr r="0" g="0" b="0">
                  <a:alpha val="0"/>
                </a:scrgbClr>
              </a:highlight>
              <a:latin typeface="Times New Roman" panose="02020603050405020304" pitchFamily="18" charset="0"/>
              <a:cs typeface="Times New Roman" panose="02020603050405020304" pitchFamily="18" charset="0"/>
            </a:endParaRPr>
          </a:p>
          <a:p>
            <a:pPr lvl="2" hangingPunct="0">
              <a:spcBef>
                <a:spcPts val="1417"/>
              </a:spcBef>
              <a:buSzPct val="45000"/>
              <a:buFont typeface="StarSymbol"/>
              <a:buChar char="●"/>
            </a:pPr>
            <a:r>
              <a:rPr lang="en-US" sz="1400" dirty="0">
                <a:highlight>
                  <a:scrgbClr r="0" g="0" b="0">
                    <a:alpha val="0"/>
                  </a:scrgbClr>
                </a:highlight>
                <a:latin typeface="Times New Roman" panose="02020603050405020304" pitchFamily="18" charset="0"/>
                <a:cs typeface="Times New Roman" panose="02020603050405020304" pitchFamily="18" charset="0"/>
              </a:rPr>
              <a:t>TDC on board, to spy </a:t>
            </a:r>
            <a:r>
              <a:rPr lang="en-US" sz="1400" dirty="0" smtClean="0">
                <a:highlight>
                  <a:scrgbClr r="0" g="0" b="0">
                    <a:alpha val="0"/>
                  </a:scrgbClr>
                </a:highlight>
                <a:latin typeface="Times New Roman" panose="02020603050405020304" pitchFamily="18" charset="0"/>
                <a:cs typeface="Times New Roman" panose="02020603050405020304" pitchFamily="18" charset="0"/>
              </a:rPr>
              <a:t>inside </a:t>
            </a:r>
            <a:r>
              <a:rPr lang="en-US" sz="1400" dirty="0">
                <a:highlight>
                  <a:scrgbClr r="0" g="0" b="0">
                    <a:alpha val="0"/>
                  </a:scrgbClr>
                </a:highlight>
                <a:latin typeface="Times New Roman" panose="02020603050405020304" pitchFamily="18" charset="0"/>
                <a:cs typeface="Times New Roman" panose="02020603050405020304" pitchFamily="18" charset="0"/>
              </a:rPr>
              <a:t>25ns</a:t>
            </a:r>
          </a:p>
          <a:p>
            <a:pPr lvl="1" hangingPunct="0">
              <a:spcBef>
                <a:spcPts val="1417"/>
              </a:spcBef>
              <a:buSzPct val="75000"/>
              <a:buFont typeface="StarSymbol"/>
              <a:buChar char="–"/>
            </a:pPr>
            <a:r>
              <a:rPr lang="en-US" sz="1400" dirty="0" err="1">
                <a:highlight>
                  <a:scrgbClr r="0" g="0" b="0">
                    <a:alpha val="0"/>
                  </a:scrgbClr>
                </a:highlight>
                <a:latin typeface="Times New Roman" panose="02020603050405020304" pitchFamily="18" charset="0"/>
                <a:cs typeface="Times New Roman" panose="02020603050405020304" pitchFamily="18" charset="0"/>
              </a:rPr>
              <a:t>QIExx</a:t>
            </a:r>
            <a:r>
              <a:rPr lang="en-US" sz="1400" dirty="0">
                <a:highlight>
                  <a:scrgbClr r="0" g="0" b="0">
                    <a:alpha val="0"/>
                  </a:scrgbClr>
                </a:highlight>
                <a:latin typeface="Times New Roman" panose="02020603050405020304" pitchFamily="18" charset="0"/>
                <a:cs typeface="Times New Roman" panose="02020603050405020304" pitchFamily="18" charset="0"/>
              </a:rPr>
              <a:t> is single channel chip, but the readout is optimized for many channels</a:t>
            </a:r>
          </a:p>
          <a:p>
            <a:pPr lvl="2" hangingPunct="0">
              <a:spcBef>
                <a:spcPts val="1417"/>
              </a:spcBef>
              <a:buSzPct val="45000"/>
              <a:buFont typeface="StarSymbol"/>
              <a:buChar char="●"/>
            </a:pPr>
            <a:r>
              <a:rPr lang="en-US" sz="1400" dirty="0">
                <a:highlight>
                  <a:scrgbClr r="0" g="0" b="0">
                    <a:alpha val="0"/>
                  </a:scrgbClr>
                </a:highlight>
                <a:latin typeface="Times New Roman" panose="02020603050405020304" pitchFamily="18" charset="0"/>
                <a:cs typeface="Times New Roman" panose="02020603050405020304" pitchFamily="18" charset="0"/>
              </a:rPr>
              <a:t>How to readout  </a:t>
            </a:r>
            <a:r>
              <a:rPr lang="en-US" sz="1400" dirty="0" err="1">
                <a:highlight>
                  <a:scrgbClr r="0" g="0" b="0">
                    <a:alpha val="0"/>
                  </a:scrgbClr>
                </a:highlight>
                <a:latin typeface="Times New Roman" panose="02020603050405020304" pitchFamily="18" charset="0"/>
                <a:cs typeface="Times New Roman" panose="02020603050405020304" pitchFamily="18" charset="0"/>
              </a:rPr>
              <a:t>QIExx</a:t>
            </a:r>
            <a:r>
              <a:rPr lang="en-US" sz="1400" dirty="0">
                <a:highlight>
                  <a:scrgbClr r="0" g="0" b="0">
                    <a:alpha val="0"/>
                  </a:scrgbClr>
                </a:highlight>
                <a:latin typeface="Times New Roman" panose="02020603050405020304" pitchFamily="18" charset="0"/>
                <a:cs typeface="Times New Roman" panose="02020603050405020304" pitchFamily="18" charset="0"/>
              </a:rPr>
              <a:t> using Phase2 DAQ bricks?</a:t>
            </a:r>
          </a:p>
          <a:p>
            <a:pPr lvl="0">
              <a:buSzPct val="45000"/>
              <a:buFont typeface="StarSymbol"/>
              <a:buChar char="●"/>
            </a:pPr>
            <a:r>
              <a:rPr lang="en-US" sz="1400" b="1" dirty="0">
                <a:latin typeface="Times New Roman" panose="02020603050405020304" pitchFamily="18" charset="0"/>
                <a:cs typeface="Times New Roman" panose="02020603050405020304" pitchFamily="18" charset="0"/>
              </a:rPr>
              <a:t>PHASE2 electronics options:</a:t>
            </a:r>
          </a:p>
          <a:p>
            <a:pPr lvl="1" hangingPunct="0">
              <a:spcBef>
                <a:spcPts val="1417"/>
              </a:spcBef>
              <a:buSzPct val="75000"/>
              <a:buFont typeface="StarSymbol"/>
              <a:buChar char="–"/>
            </a:pPr>
            <a:r>
              <a:rPr lang="en-US" sz="1400" dirty="0">
                <a:highlight>
                  <a:scrgbClr r="0" g="0" b="0">
                    <a:alpha val="0"/>
                  </a:scrgbClr>
                </a:highlight>
                <a:latin typeface="Times New Roman" panose="02020603050405020304" pitchFamily="18" charset="0"/>
                <a:cs typeface="Times New Roman" panose="02020603050405020304" pitchFamily="18" charset="0"/>
              </a:rPr>
              <a:t>TOA+TOT </a:t>
            </a:r>
            <a:r>
              <a:rPr lang="en-US" sz="1400" dirty="0" smtClean="0">
                <a:highlight>
                  <a:scrgbClr r="0" g="0" b="0">
                    <a:alpha val="0"/>
                  </a:scrgbClr>
                </a:highlight>
                <a:latin typeface="Times New Roman" panose="02020603050405020304" pitchFamily="18" charset="0"/>
                <a:cs typeface="Times New Roman" panose="02020603050405020304" pitchFamily="18" charset="0"/>
              </a:rPr>
              <a:t>measurements, </a:t>
            </a:r>
            <a:r>
              <a:rPr lang="en-US" sz="1400" dirty="0" err="1" smtClean="0">
                <a:highlight>
                  <a:scrgbClr r="0" g="0" b="0">
                    <a:alpha val="0"/>
                  </a:scrgbClr>
                </a:highlight>
                <a:latin typeface="Times New Roman" panose="02020603050405020304" pitchFamily="18" charset="0"/>
                <a:cs typeface="Times New Roman" panose="02020603050405020304" pitchFamily="18" charset="0"/>
              </a:rPr>
              <a:t>FastIC</a:t>
            </a:r>
            <a:r>
              <a:rPr lang="en-US" sz="1400" dirty="0" smtClean="0">
                <a:highlight>
                  <a:scrgbClr r="0" g="0" b="0">
                    <a:alpha val="0"/>
                  </a:scrgbClr>
                </a:highlight>
                <a:latin typeface="Times New Roman" panose="02020603050405020304" pitchFamily="18" charset="0"/>
                <a:cs typeface="Times New Roman" panose="02020603050405020304" pitchFamily="18" charset="0"/>
              </a:rPr>
              <a:t> </a:t>
            </a:r>
            <a:r>
              <a:rPr lang="en-US" sz="1400" dirty="0">
                <a:highlight>
                  <a:scrgbClr r="0" g="0" b="0">
                    <a:alpha val="0"/>
                  </a:scrgbClr>
                </a:highlight>
                <a:latin typeface="Times New Roman" panose="02020603050405020304" pitchFamily="18" charset="0"/>
                <a:cs typeface="Times New Roman" panose="02020603050405020304" pitchFamily="18" charset="0"/>
              </a:rPr>
              <a:t>with or without </a:t>
            </a:r>
            <a:r>
              <a:rPr lang="en-US" sz="1400" dirty="0" err="1">
                <a:highlight>
                  <a:scrgbClr r="0" g="0" b="0">
                    <a:alpha val="0"/>
                  </a:scrgbClr>
                </a:highlight>
                <a:latin typeface="Times New Roman" panose="02020603050405020304" pitchFamily="18" charset="0"/>
                <a:cs typeface="Times New Roman" panose="02020603050405020304" pitchFamily="18" charset="0"/>
              </a:rPr>
              <a:t>picoTDC</a:t>
            </a:r>
            <a:r>
              <a:rPr lang="en-US" sz="1400" dirty="0">
                <a:highlight>
                  <a:scrgbClr r="0" g="0" b="0">
                    <a:alpha val="0"/>
                  </a:scrgbClr>
                </a:highlight>
                <a:latin typeface="Times New Roman" panose="02020603050405020304" pitchFamily="18" charset="0"/>
                <a:cs typeface="Times New Roman" panose="02020603050405020304" pitchFamily="18" charset="0"/>
              </a:rPr>
              <a:t>)</a:t>
            </a:r>
          </a:p>
          <a:p>
            <a:pPr lvl="2" hangingPunct="0">
              <a:spcBef>
                <a:spcPts val="1417"/>
              </a:spcBef>
              <a:buSzPct val="45000"/>
              <a:buFont typeface="StarSymbol"/>
              <a:buChar char="●"/>
            </a:pPr>
            <a:r>
              <a:rPr lang="en-US" sz="1400" dirty="0" err="1">
                <a:highlight>
                  <a:scrgbClr r="0" g="0" b="0">
                    <a:alpha val="0"/>
                  </a:scrgbClr>
                </a:highlight>
                <a:latin typeface="Times New Roman" panose="02020603050405020304" pitchFamily="18" charset="0"/>
                <a:cs typeface="Times New Roman" panose="02020603050405020304" pitchFamily="18" charset="0"/>
              </a:rPr>
              <a:t>FastIC</a:t>
            </a:r>
            <a:r>
              <a:rPr lang="en-US" sz="1400" dirty="0">
                <a:highlight>
                  <a:scrgbClr r="0" g="0" b="0">
                    <a:alpha val="0"/>
                  </a:scrgbClr>
                </a:highlight>
                <a:latin typeface="Times New Roman" panose="02020603050405020304" pitchFamily="18" charset="0"/>
                <a:cs typeface="Times New Roman" panose="02020603050405020304" pitchFamily="18" charset="0"/>
              </a:rPr>
              <a:t> status </a:t>
            </a:r>
            <a:r>
              <a:rPr lang="en-US" sz="1400" dirty="0" smtClean="0">
                <a:highlight>
                  <a:scrgbClr r="0" g="0" b="0">
                    <a:alpha val="0"/>
                  </a:scrgbClr>
                </a:highlight>
                <a:latin typeface="Times New Roman" panose="02020603050405020304" pitchFamily="18" charset="0"/>
                <a:cs typeface="Times New Roman" panose="02020603050405020304" pitchFamily="18" charset="0"/>
              </a:rPr>
              <a:t>?, NINO </a:t>
            </a:r>
            <a:r>
              <a:rPr lang="en-US" sz="1400" dirty="0">
                <a:highlight>
                  <a:scrgbClr r="0" g="0" b="0">
                    <a:alpha val="0"/>
                  </a:scrgbClr>
                </a:highlight>
                <a:latin typeface="Times New Roman" panose="02020603050405020304" pitchFamily="18" charset="0"/>
                <a:cs typeface="Times New Roman" panose="02020603050405020304" pitchFamily="18" charset="0"/>
              </a:rPr>
              <a:t>(</a:t>
            </a:r>
            <a:r>
              <a:rPr lang="en-US" sz="1400" dirty="0" err="1">
                <a:highlight>
                  <a:scrgbClr r="0" g="0" b="0">
                    <a:alpha val="0"/>
                  </a:scrgbClr>
                </a:highlight>
                <a:latin typeface="Times New Roman" panose="02020603050405020304" pitchFamily="18" charset="0"/>
                <a:cs typeface="Times New Roman" panose="02020603050405020304" pitchFamily="18" charset="0"/>
              </a:rPr>
              <a:t>SuperNINO</a:t>
            </a:r>
            <a:r>
              <a:rPr lang="en-US" sz="1400" dirty="0">
                <a:highlight>
                  <a:scrgbClr r="0" g="0" b="0">
                    <a:alpha val="0"/>
                  </a:scrgbClr>
                </a:highlight>
                <a:latin typeface="Times New Roman" panose="02020603050405020304" pitchFamily="18" charset="0"/>
                <a:cs typeface="Times New Roman" panose="02020603050405020304" pitchFamily="18" charset="0"/>
              </a:rPr>
              <a:t>) wit or without  </a:t>
            </a:r>
            <a:r>
              <a:rPr lang="en-US" sz="1400" dirty="0" err="1" smtClean="0">
                <a:highlight>
                  <a:scrgbClr r="0" g="0" b="0">
                    <a:alpha val="0"/>
                  </a:scrgbClr>
                </a:highlight>
                <a:latin typeface="Times New Roman" panose="02020603050405020304" pitchFamily="18" charset="0"/>
                <a:cs typeface="Times New Roman" panose="02020603050405020304" pitchFamily="18" charset="0"/>
              </a:rPr>
              <a:t>picoTDC</a:t>
            </a:r>
            <a:r>
              <a:rPr lang="en-US" sz="1400" dirty="0" smtClean="0">
                <a:highlight>
                  <a:scrgbClr r="0" g="0" b="0">
                    <a:alpha val="0"/>
                  </a:scrgbClr>
                </a:highlight>
                <a:latin typeface="Times New Roman" panose="02020603050405020304" pitchFamily="18" charset="0"/>
                <a:cs typeface="Times New Roman" panose="02020603050405020304" pitchFamily="18" charset="0"/>
              </a:rPr>
              <a:t>, HGCROC </a:t>
            </a:r>
            <a:r>
              <a:rPr lang="en-US" sz="1400" dirty="0">
                <a:highlight>
                  <a:scrgbClr r="0" g="0" b="0">
                    <a:alpha val="0"/>
                  </a:scrgbClr>
                </a:highlight>
                <a:latin typeface="Times New Roman" panose="02020603050405020304" pitchFamily="18" charset="0"/>
                <a:cs typeface="Times New Roman" panose="02020603050405020304" pitchFamily="18" charset="0"/>
              </a:rPr>
              <a:t>:  how to get data out of the chip?</a:t>
            </a:r>
          </a:p>
          <a:p>
            <a:pPr lvl="0">
              <a:buSzPct val="45000"/>
              <a:buFont typeface="StarSymbol"/>
              <a:buChar char="●"/>
            </a:pPr>
            <a:r>
              <a:rPr lang="en-US" sz="1400" b="1" dirty="0">
                <a:latin typeface="Times New Roman" panose="02020603050405020304" pitchFamily="18" charset="0"/>
                <a:cs typeface="Times New Roman" panose="02020603050405020304" pitchFamily="18" charset="0"/>
              </a:rPr>
              <a:t>Modern NON-LHC electronics</a:t>
            </a:r>
          </a:p>
          <a:p>
            <a:pPr lvl="1" hangingPunct="0">
              <a:spcBef>
                <a:spcPts val="1417"/>
              </a:spcBef>
              <a:buSzPct val="75000"/>
              <a:buFont typeface="StarSymbol"/>
              <a:buChar char="–"/>
            </a:pPr>
            <a:r>
              <a:rPr lang="en-US" sz="1400" dirty="0">
                <a:highlight>
                  <a:scrgbClr r="0" g="0" b="0">
                    <a:alpha val="0"/>
                  </a:scrgbClr>
                </a:highlight>
                <a:latin typeface="Times New Roman" panose="02020603050405020304" pitchFamily="18" charset="0"/>
                <a:cs typeface="Times New Roman" panose="02020603050405020304" pitchFamily="18" charset="0"/>
              </a:rPr>
              <a:t>40MHZ rates ?</a:t>
            </a:r>
          </a:p>
        </p:txBody>
      </p:sp>
      <p:sp>
        <p:nvSpPr>
          <p:cNvPr id="8" name="Заголовок 1"/>
          <p:cNvSpPr txBox="1"/>
          <p:nvPr/>
        </p:nvSpPr>
        <p:spPr>
          <a:xfrm>
            <a:off x="0" y="0"/>
            <a:ext cx="10080629" cy="754599"/>
          </a:xfrm>
          <a:prstGeom prst="rect">
            <a:avLst/>
          </a:prstGeom>
          <a:solidFill>
            <a:srgbClr val="9A968B"/>
          </a:solidFill>
          <a:ln cap="flat">
            <a:noFill/>
          </a:ln>
        </p:spPr>
        <p:txBody>
          <a:bodyPr vert="horz" wrap="square" lIns="91440" tIns="45720" rIns="91440" bIns="45720" anchor="ctr" anchorCtr="0" compatLnSpc="1">
            <a:normAutofit/>
          </a:bodyPr>
          <a:lstStyle/>
          <a:p>
            <a:pPr lvl="0">
              <a:lnSpc>
                <a:spcPct val="90000"/>
              </a:lnSpc>
              <a:defRPr sz="1800" b="0" i="0" u="none" strike="noStrike" kern="0" cap="none" spc="0" baseline="0">
                <a:solidFill>
                  <a:srgbClr val="000000"/>
                </a:solidFill>
                <a:uFillTx/>
              </a:defRPr>
            </a:pPr>
            <a:r>
              <a:rPr lang="en-US" sz="3600" dirty="0" smtClean="0">
                <a:latin typeface="Times New Roman" panose="02020603050405020304" pitchFamily="18" charset="0"/>
                <a:cs typeface="Times New Roman" panose="02020603050405020304" pitchFamily="18" charset="0"/>
              </a:rPr>
              <a:t>Front end electronics</a:t>
            </a:r>
            <a:endParaRPr lang="ru-RU" sz="3500" b="0" i="0" u="none" strike="noStrike" kern="1200" cap="none" spc="0" baseline="0" dirty="0">
              <a:solidFill>
                <a:srgbClr val="262626"/>
              </a:solidFill>
              <a:uFillTx/>
              <a:latin typeface="Times New Roman" panose="02020603050405020304" pitchFamily="18" charset="0"/>
              <a:cs typeface="Times New Roman" panose="02020603050405020304" pitchFamily="18" charset="0"/>
            </a:endParaRPr>
          </a:p>
        </p:txBody>
      </p:sp>
      <p:cxnSp>
        <p:nvCxnSpPr>
          <p:cNvPr id="9" name="Прямая соединительная линия 5"/>
          <p:cNvCxnSpPr/>
          <p:nvPr/>
        </p:nvCxnSpPr>
        <p:spPr>
          <a:xfrm>
            <a:off x="0" y="754599"/>
            <a:ext cx="8190509" cy="0"/>
          </a:xfrm>
          <a:prstGeom prst="straightConnector1">
            <a:avLst/>
          </a:prstGeom>
          <a:noFill/>
          <a:ln w="57150" cap="flat">
            <a:solidFill>
              <a:srgbClr val="46D772"/>
            </a:solidFill>
            <a:prstDash val="solid"/>
            <a:miter/>
          </a:ln>
        </p:spPr>
      </p:cxnSp>
      <p:sp>
        <p:nvSpPr>
          <p:cNvPr id="2" name="Дата 1"/>
          <p:cNvSpPr>
            <a:spLocks noGrp="1"/>
          </p:cNvSpPr>
          <p:nvPr>
            <p:ph type="dt" sz="half" idx="7"/>
          </p:nvPr>
        </p:nvSpPr>
        <p:spPr/>
        <p:txBody>
          <a:bodyPr/>
          <a:lstStyle/>
          <a:p>
            <a:pPr lvl="0"/>
            <a:r>
              <a:rPr lang="ru-RU" smtClean="0"/>
              <a:t>22/06/2020</a:t>
            </a:r>
            <a:endParaRPr lang="en-US"/>
          </a:p>
        </p:txBody>
      </p:sp>
      <p:sp>
        <p:nvSpPr>
          <p:cNvPr id="5" name="Нижний колонтитул 4"/>
          <p:cNvSpPr>
            <a:spLocks noGrp="1"/>
          </p:cNvSpPr>
          <p:nvPr>
            <p:ph type="ftr" sz="quarter" idx="9"/>
          </p:nvPr>
        </p:nvSpPr>
        <p:spPr/>
        <p:txBody>
          <a:bodyPr/>
          <a:lstStyle/>
          <a:p>
            <a:pPr lvl="0"/>
            <a:r>
              <a:rPr lang="en-US" smtClean="0"/>
              <a:t>BRIL Annual Review </a:t>
            </a:r>
            <a:endParaRPr lang="en-US"/>
          </a:p>
        </p:txBody>
      </p:sp>
      <p:sp>
        <p:nvSpPr>
          <p:cNvPr id="6" name="Номер слайда 5"/>
          <p:cNvSpPr>
            <a:spLocks noGrp="1"/>
          </p:cNvSpPr>
          <p:nvPr>
            <p:ph type="sldNum" sz="quarter" idx="8"/>
          </p:nvPr>
        </p:nvSpPr>
        <p:spPr/>
        <p:txBody>
          <a:bodyPr/>
          <a:lstStyle/>
          <a:p>
            <a:pPr lvl="0"/>
            <a:fld id="{3B74612B-2205-4BF2-85D4-AFBA440197CA}" type="slidenum">
              <a:rPr lang="ru-RU" smtClean="0"/>
              <a:t>12</a:t>
            </a:fld>
            <a:endParaRPr lang="ru-RU"/>
          </a:p>
        </p:txBody>
      </p:sp>
      <p:sp>
        <p:nvSpPr>
          <p:cNvPr id="7" name="Прямоугольник 6"/>
          <p:cNvSpPr/>
          <p:nvPr/>
        </p:nvSpPr>
        <p:spPr>
          <a:xfrm>
            <a:off x="6673644" y="2531972"/>
            <a:ext cx="2899459" cy="1200329"/>
          </a:xfrm>
          <a:prstGeom prst="rect">
            <a:avLst/>
          </a:prstGeom>
          <a:solidFill>
            <a:srgbClr val="F57FA4"/>
          </a:solidFill>
        </p:spPr>
        <p:txBody>
          <a:bodyPr wrap="square">
            <a:spAutoFit/>
          </a:bodyPr>
          <a:lstStyle/>
          <a:p>
            <a:pPr algn="just"/>
            <a:r>
              <a:rPr lang="en-US" dirty="0">
                <a:latin typeface="Times New Roman" panose="02020603050405020304" pitchFamily="18" charset="0"/>
                <a:cs typeface="Times New Roman" panose="02020603050405020304" pitchFamily="18" charset="0"/>
              </a:rPr>
              <a:t>The readout electronics should be designed such that hits in </a:t>
            </a:r>
            <a:r>
              <a:rPr lang="en-US" dirty="0" err="1">
                <a:latin typeface="Times New Roman" panose="02020603050405020304" pitchFamily="18" charset="0"/>
                <a:cs typeface="Times New Roman" panose="02020603050405020304" pitchFamily="18" charset="0"/>
              </a:rPr>
              <a:t>neighbouring</a:t>
            </a:r>
            <a:r>
              <a:rPr lang="en-US" dirty="0">
                <a:latin typeface="Times New Roman" panose="02020603050405020304" pitchFamily="18" charset="0"/>
                <a:cs typeface="Times New Roman" panose="02020603050405020304" pitchFamily="18" charset="0"/>
              </a:rPr>
              <a:t> BC slots (25ns) can be tolerated.</a:t>
            </a:r>
          </a:p>
        </p:txBody>
      </p:sp>
    </p:spTree>
    <p:extLst>
      <p:ext uri="{BB962C8B-B14F-4D97-AF65-F5344CB8AC3E}">
        <p14:creationId xmlns:p14="http://schemas.microsoft.com/office/powerpoint/2010/main" val="3189979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txBox="1">
            <a:spLocks noGrp="1"/>
          </p:cNvSpPr>
          <p:nvPr>
            <p:ph type="body" idx="4294967295"/>
          </p:nvPr>
        </p:nvSpPr>
        <p:spPr>
          <a:xfrm>
            <a:off x="235533" y="1008811"/>
            <a:ext cx="9072563" cy="3287713"/>
          </a:xfrm>
        </p:spPr>
        <p:txBody>
          <a:bodyPr vert="horz">
            <a:noAutofit/>
          </a:bodyPr>
          <a:lstStyle/>
          <a:p>
            <a:pPr lvl="0">
              <a:buSzPct val="45000"/>
              <a:buFont typeface="StarSymbol"/>
              <a:buChar char="●"/>
            </a:pPr>
            <a:r>
              <a:rPr lang="en-US" sz="1600" dirty="0">
                <a:latin typeface="Times New Roman" panose="02020603050405020304" pitchFamily="18" charset="0"/>
                <a:cs typeface="Times New Roman" panose="02020603050405020304" pitchFamily="18" charset="0"/>
              </a:rPr>
              <a:t>Calibration with LED or Laser diode</a:t>
            </a:r>
          </a:p>
          <a:p>
            <a:pPr lvl="0">
              <a:buSzPct val="45000"/>
              <a:buFont typeface="StarSymbol"/>
              <a:buChar char="●"/>
            </a:pPr>
            <a:r>
              <a:rPr lang="en-US" sz="1600" dirty="0">
                <a:latin typeface="Times New Roman" panose="02020603050405020304" pitchFamily="18" charset="0"/>
                <a:cs typeface="Times New Roman" panose="02020603050405020304" pitchFamily="18" charset="0"/>
              </a:rPr>
              <a:t>Radiation damage of quartz fibers changes the spectrum optical photons which reach the photodetector. We have to use the radioactive source to produce C</a:t>
            </a:r>
            <a:r>
              <a:rPr lang="en-US" sz="1600" dirty="0" smtClean="0">
                <a:latin typeface="Times New Roman" panose="02020603050405020304" pitchFamily="18" charset="0"/>
                <a:cs typeface="Times New Roman" panose="02020603050405020304" pitchFamily="18" charset="0"/>
              </a:rPr>
              <a:t>herenkov </a:t>
            </a:r>
            <a:r>
              <a:rPr lang="en-US" sz="1600" dirty="0">
                <a:latin typeface="Times New Roman" panose="02020603050405020304" pitchFamily="18" charset="0"/>
                <a:cs typeface="Times New Roman" panose="02020603050405020304" pitchFamily="18" charset="0"/>
              </a:rPr>
              <a:t>photons in the fibers.</a:t>
            </a:r>
          </a:p>
          <a:p>
            <a:pPr lvl="1" hangingPunct="0">
              <a:spcBef>
                <a:spcPts val="1417"/>
              </a:spcBef>
              <a:buSzPct val="75000"/>
              <a:buFont typeface="StarSymbol"/>
              <a:buChar char="–"/>
            </a:pPr>
            <a:r>
              <a:rPr lang="en-US" sz="1600" dirty="0">
                <a:highlight>
                  <a:scrgbClr r="0" g="0" b="0">
                    <a:alpha val="0"/>
                  </a:scrgbClr>
                </a:highlight>
                <a:latin typeface="Times New Roman" panose="02020603050405020304" pitchFamily="18" charset="0"/>
                <a:cs typeface="Times New Roman" panose="02020603050405020304" pitchFamily="18" charset="0"/>
              </a:rPr>
              <a:t>Technically, the best option is to use a movable gamma source, because it allows to compare signal with/without source.</a:t>
            </a:r>
          </a:p>
          <a:p>
            <a:pPr lvl="1" hangingPunct="0">
              <a:spcBef>
                <a:spcPts val="1417"/>
              </a:spcBef>
              <a:buSzPct val="75000"/>
              <a:buFont typeface="StarSymbol"/>
              <a:buChar char="–"/>
            </a:pPr>
            <a:r>
              <a:rPr lang="en-US" sz="1600" dirty="0">
                <a:highlight>
                  <a:scrgbClr r="0" g="0" b="0">
                    <a:alpha val="0"/>
                  </a:scrgbClr>
                </a:highlight>
                <a:latin typeface="Times New Roman" panose="02020603050405020304" pitchFamily="18" charset="0"/>
                <a:cs typeface="Times New Roman" panose="02020603050405020304" pitchFamily="18" charset="0"/>
              </a:rPr>
              <a:t>This technique is demonstrated at HF</a:t>
            </a:r>
          </a:p>
          <a:p>
            <a:pPr lvl="1" hangingPunct="0">
              <a:spcBef>
                <a:spcPts val="1417"/>
              </a:spcBef>
              <a:buSzPct val="75000"/>
              <a:buFont typeface="StarSymbol"/>
              <a:buChar char="–"/>
            </a:pPr>
            <a:r>
              <a:rPr lang="en-US" sz="1600" dirty="0">
                <a:highlight>
                  <a:scrgbClr r="0" g="0" b="0">
                    <a:alpha val="0"/>
                  </a:scrgbClr>
                </a:highlight>
                <a:latin typeface="Times New Roman" panose="02020603050405020304" pitchFamily="18" charset="0"/>
                <a:cs typeface="Times New Roman" panose="02020603050405020304" pitchFamily="18" charset="0"/>
              </a:rPr>
              <a:t>All the sourcing machinery is permanently installed at HF platform</a:t>
            </a:r>
          </a:p>
          <a:p>
            <a:pPr lvl="1" hangingPunct="0">
              <a:spcBef>
                <a:spcPts val="1417"/>
              </a:spcBef>
              <a:buSzPct val="75000"/>
              <a:buFont typeface="StarSymbol"/>
              <a:buChar char="–"/>
            </a:pPr>
            <a:r>
              <a:rPr lang="en-US" sz="1600" dirty="0">
                <a:highlight>
                  <a:scrgbClr r="0" g="0" b="0">
                    <a:alpha val="0"/>
                  </a:scrgbClr>
                </a:highlight>
                <a:latin typeface="Times New Roman" panose="02020603050405020304" pitchFamily="18" charset="0"/>
                <a:cs typeface="Times New Roman" panose="02020603050405020304" pitchFamily="18" charset="0"/>
              </a:rPr>
              <a:t>Sources are available</a:t>
            </a:r>
          </a:p>
          <a:p>
            <a:pPr lvl="0">
              <a:buSzPct val="45000"/>
              <a:buFont typeface="StarSymbol"/>
              <a:buChar char="●"/>
            </a:pPr>
            <a:r>
              <a:rPr lang="en-US" sz="1600" dirty="0">
                <a:latin typeface="Times New Roman" panose="02020603050405020304" pitchFamily="18" charset="0"/>
                <a:cs typeface="Times New Roman" panose="02020603050405020304" pitchFamily="18" charset="0"/>
              </a:rPr>
              <a:t>Calibration with radioactive source could be performed during technical stops  </a:t>
            </a:r>
          </a:p>
        </p:txBody>
      </p:sp>
      <p:sp>
        <p:nvSpPr>
          <p:cNvPr id="8" name="Заголовок 1"/>
          <p:cNvSpPr txBox="1"/>
          <p:nvPr/>
        </p:nvSpPr>
        <p:spPr>
          <a:xfrm>
            <a:off x="0" y="0"/>
            <a:ext cx="10080629" cy="754599"/>
          </a:xfrm>
          <a:prstGeom prst="rect">
            <a:avLst/>
          </a:prstGeom>
          <a:solidFill>
            <a:srgbClr val="9A968B"/>
          </a:solidFill>
          <a:ln cap="flat">
            <a:noFill/>
          </a:ln>
        </p:spPr>
        <p:txBody>
          <a:bodyPr vert="horz" wrap="square" lIns="91440" tIns="45720" rIns="91440" bIns="45720" anchor="ctr" anchorCtr="0" compatLnSpc="1">
            <a:normAutofit/>
          </a:bodyPr>
          <a:lstStyle/>
          <a:p>
            <a:pPr lvl="0">
              <a:lnSpc>
                <a:spcPct val="90000"/>
              </a:lnSpc>
              <a:defRPr sz="1800" b="0" i="0" u="none" strike="noStrike" kern="0" cap="none" spc="0" baseline="0">
                <a:solidFill>
                  <a:srgbClr val="000000"/>
                </a:solidFill>
                <a:uFillTx/>
              </a:defRPr>
            </a:pPr>
            <a:r>
              <a:rPr lang="en-US" sz="3600" dirty="0" smtClean="0">
                <a:latin typeface="Times New Roman" panose="02020603050405020304" pitchFamily="18" charset="0"/>
                <a:cs typeface="Times New Roman" panose="02020603050405020304" pitchFamily="18" charset="0"/>
              </a:rPr>
              <a:t>Self-calibration / monitoring</a:t>
            </a:r>
            <a:endParaRPr lang="ru-RU" sz="3500" b="0" i="0" u="none" strike="noStrike" kern="1200" cap="none" spc="0" baseline="0" dirty="0">
              <a:solidFill>
                <a:srgbClr val="262626"/>
              </a:solidFill>
              <a:uFillTx/>
              <a:latin typeface="Times New Roman" panose="02020603050405020304" pitchFamily="18" charset="0"/>
              <a:cs typeface="Times New Roman" panose="02020603050405020304" pitchFamily="18" charset="0"/>
            </a:endParaRPr>
          </a:p>
        </p:txBody>
      </p:sp>
      <p:cxnSp>
        <p:nvCxnSpPr>
          <p:cNvPr id="9" name="Прямая соединительная линия 5"/>
          <p:cNvCxnSpPr/>
          <p:nvPr/>
        </p:nvCxnSpPr>
        <p:spPr>
          <a:xfrm>
            <a:off x="0" y="754599"/>
            <a:ext cx="8190509" cy="0"/>
          </a:xfrm>
          <a:prstGeom prst="straightConnector1">
            <a:avLst/>
          </a:prstGeom>
          <a:noFill/>
          <a:ln w="57150" cap="flat">
            <a:solidFill>
              <a:srgbClr val="46D772"/>
            </a:solidFill>
            <a:prstDash val="solid"/>
            <a:miter/>
          </a:ln>
        </p:spPr>
      </p:cxnSp>
      <p:sp>
        <p:nvSpPr>
          <p:cNvPr id="2" name="Дата 1"/>
          <p:cNvSpPr>
            <a:spLocks noGrp="1"/>
          </p:cNvSpPr>
          <p:nvPr>
            <p:ph type="dt" sz="half" idx="7"/>
          </p:nvPr>
        </p:nvSpPr>
        <p:spPr/>
        <p:txBody>
          <a:bodyPr/>
          <a:lstStyle/>
          <a:p>
            <a:pPr lvl="0"/>
            <a:r>
              <a:rPr lang="ru-RU" smtClean="0"/>
              <a:t>22/06/2020</a:t>
            </a:r>
            <a:endParaRPr lang="en-US"/>
          </a:p>
        </p:txBody>
      </p:sp>
      <p:sp>
        <p:nvSpPr>
          <p:cNvPr id="4" name="Нижний колонтитул 3"/>
          <p:cNvSpPr>
            <a:spLocks noGrp="1"/>
          </p:cNvSpPr>
          <p:nvPr>
            <p:ph type="ftr" sz="quarter" idx="9"/>
          </p:nvPr>
        </p:nvSpPr>
        <p:spPr/>
        <p:txBody>
          <a:bodyPr/>
          <a:lstStyle/>
          <a:p>
            <a:pPr lvl="0"/>
            <a:r>
              <a:rPr lang="en-US" smtClean="0"/>
              <a:t>BRIL Annual Review </a:t>
            </a:r>
            <a:endParaRPr lang="en-US"/>
          </a:p>
        </p:txBody>
      </p:sp>
      <p:sp>
        <p:nvSpPr>
          <p:cNvPr id="5" name="Номер слайда 4"/>
          <p:cNvSpPr>
            <a:spLocks noGrp="1"/>
          </p:cNvSpPr>
          <p:nvPr>
            <p:ph type="sldNum" sz="quarter" idx="8"/>
          </p:nvPr>
        </p:nvSpPr>
        <p:spPr/>
        <p:txBody>
          <a:bodyPr/>
          <a:lstStyle/>
          <a:p>
            <a:pPr lvl="0"/>
            <a:fld id="{3B74612B-2205-4BF2-85D4-AFBA440197CA}" type="slidenum">
              <a:rPr lang="ru-RU" smtClean="0"/>
              <a:t>13</a:t>
            </a:fld>
            <a:endParaRPr lang="ru-RU"/>
          </a:p>
        </p:txBody>
      </p:sp>
      <p:sp>
        <p:nvSpPr>
          <p:cNvPr id="6" name="Прямоугольник 5"/>
          <p:cNvSpPr/>
          <p:nvPr/>
        </p:nvSpPr>
        <p:spPr>
          <a:xfrm>
            <a:off x="2961183" y="4296524"/>
            <a:ext cx="6597879" cy="646331"/>
          </a:xfrm>
          <a:prstGeom prst="rect">
            <a:avLst/>
          </a:prstGeom>
          <a:solidFill>
            <a:srgbClr val="F57FA4"/>
          </a:solidFill>
        </p:spPr>
        <p:txBody>
          <a:bodyPr wrap="square">
            <a:spAutoFit/>
          </a:bodyPr>
          <a:lstStyle/>
          <a:p>
            <a:pPr algn="just"/>
            <a:r>
              <a:rPr lang="en-US" dirty="0">
                <a:latin typeface="Times New Roman" panose="02020603050405020304" pitchFamily="18" charset="0"/>
                <a:cs typeface="Times New Roman" panose="02020603050405020304" pitchFamily="18" charset="0"/>
              </a:rPr>
              <a:t>Due to radiation effects, it is essential to monitor the detector stability by frequent calibrations, ideally once in every inter-fill period.</a:t>
            </a:r>
          </a:p>
        </p:txBody>
      </p:sp>
    </p:spTree>
    <p:extLst>
      <p:ext uri="{BB962C8B-B14F-4D97-AF65-F5344CB8AC3E}">
        <p14:creationId xmlns:p14="http://schemas.microsoft.com/office/powerpoint/2010/main" val="3837680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txBox="1"/>
          <p:nvPr/>
        </p:nvSpPr>
        <p:spPr>
          <a:xfrm>
            <a:off x="0" y="-36576"/>
            <a:ext cx="10080629" cy="2923126"/>
          </a:xfrm>
          <a:prstGeom prst="rect">
            <a:avLst/>
          </a:prstGeom>
          <a:solidFill>
            <a:srgbClr val="9A968B"/>
          </a:solid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endParaRPr lang="ru-RU" sz="3500" b="0" i="0" u="none" strike="noStrike" kern="1200" cap="none" spc="0" baseline="0">
              <a:solidFill>
                <a:srgbClr val="262626"/>
              </a:solidFill>
              <a:uFillTx/>
              <a:latin typeface="Times New Roman" pitchFamily="18"/>
              <a:cs typeface="Times New Roman" pitchFamily="18"/>
            </a:endParaRPr>
          </a:p>
        </p:txBody>
      </p:sp>
      <p:cxnSp>
        <p:nvCxnSpPr>
          <p:cNvPr id="7" name="Прямая соединительная линия 12"/>
          <p:cNvCxnSpPr/>
          <p:nvPr/>
        </p:nvCxnSpPr>
        <p:spPr>
          <a:xfrm>
            <a:off x="0" y="2900832"/>
            <a:ext cx="8190509" cy="0"/>
          </a:xfrm>
          <a:prstGeom prst="straightConnector1">
            <a:avLst/>
          </a:prstGeom>
          <a:noFill/>
          <a:ln w="57150" cap="flat">
            <a:solidFill>
              <a:srgbClr val="46D772"/>
            </a:solidFill>
            <a:prstDash val="solid"/>
            <a:miter/>
          </a:ln>
        </p:spPr>
      </p:cxnSp>
      <p:sp>
        <p:nvSpPr>
          <p:cNvPr id="2" name="Заголовок 1"/>
          <p:cNvSpPr txBox="1">
            <a:spLocks noGrp="1"/>
          </p:cNvSpPr>
          <p:nvPr>
            <p:ph type="title" idx="4294967295"/>
          </p:nvPr>
        </p:nvSpPr>
        <p:spPr>
          <a:xfrm>
            <a:off x="430758" y="1243152"/>
            <a:ext cx="9072562" cy="946150"/>
          </a:xfrm>
        </p:spPr>
        <p:txBody>
          <a:bodyPr vert="horz">
            <a:normAutofit fontScale="90000"/>
          </a:bodyPr>
          <a:lstStyle/>
          <a:p>
            <a:pPr lvl="0"/>
            <a:r>
              <a:rPr lang="en-US" dirty="0" smtClean="0">
                <a:latin typeface="Times New Roman" panose="02020603050405020304" pitchFamily="18" charset="0"/>
                <a:cs typeface="Times New Roman" panose="02020603050405020304" pitchFamily="18" charset="0"/>
              </a:rPr>
              <a:t>Recommendations that still need to be addressed </a:t>
            </a:r>
            <a:endParaRPr lang="en-US" dirty="0">
              <a:latin typeface="Times New Roman" panose="02020603050405020304" pitchFamily="18" charset="0"/>
              <a:cs typeface="Times New Roman" panose="02020603050405020304" pitchFamily="18" charset="0"/>
            </a:endParaRPr>
          </a:p>
        </p:txBody>
      </p:sp>
      <p:sp>
        <p:nvSpPr>
          <p:cNvPr id="3" name="Дата 2"/>
          <p:cNvSpPr>
            <a:spLocks noGrp="1"/>
          </p:cNvSpPr>
          <p:nvPr>
            <p:ph type="dt" sz="half" idx="7"/>
          </p:nvPr>
        </p:nvSpPr>
        <p:spPr/>
        <p:txBody>
          <a:bodyPr/>
          <a:lstStyle/>
          <a:p>
            <a:pPr lvl="0"/>
            <a:r>
              <a:rPr lang="ru-RU" smtClean="0"/>
              <a:t>22/06/2020</a:t>
            </a:r>
            <a:endParaRPr lang="en-US"/>
          </a:p>
        </p:txBody>
      </p:sp>
      <p:sp>
        <p:nvSpPr>
          <p:cNvPr id="4" name="Нижний колонтитул 3"/>
          <p:cNvSpPr>
            <a:spLocks noGrp="1"/>
          </p:cNvSpPr>
          <p:nvPr>
            <p:ph type="ftr" sz="quarter" idx="9"/>
          </p:nvPr>
        </p:nvSpPr>
        <p:spPr/>
        <p:txBody>
          <a:bodyPr/>
          <a:lstStyle/>
          <a:p>
            <a:pPr lvl="0"/>
            <a:r>
              <a:rPr lang="en-US" smtClean="0"/>
              <a:t>BRIL Annual Review </a:t>
            </a:r>
            <a:endParaRPr lang="en-US"/>
          </a:p>
        </p:txBody>
      </p:sp>
      <p:sp>
        <p:nvSpPr>
          <p:cNvPr id="5" name="Номер слайда 4"/>
          <p:cNvSpPr>
            <a:spLocks noGrp="1"/>
          </p:cNvSpPr>
          <p:nvPr>
            <p:ph type="sldNum" sz="quarter" idx="8"/>
          </p:nvPr>
        </p:nvSpPr>
        <p:spPr/>
        <p:txBody>
          <a:bodyPr/>
          <a:lstStyle/>
          <a:p>
            <a:pPr lvl="0"/>
            <a:fld id="{3B74612B-2205-4BF2-85D4-AFBA440197CA}" type="slidenum">
              <a:rPr lang="ru-RU" smtClean="0"/>
              <a:t>14</a:t>
            </a:fld>
            <a:endParaRPr lang="ru-RU"/>
          </a:p>
        </p:txBody>
      </p:sp>
    </p:spTree>
    <p:extLst>
      <p:ext uri="{BB962C8B-B14F-4D97-AF65-F5344CB8AC3E}">
        <p14:creationId xmlns:p14="http://schemas.microsoft.com/office/powerpoint/2010/main" val="4101418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p:nvPr/>
        </p:nvSpPr>
        <p:spPr>
          <a:xfrm>
            <a:off x="0" y="0"/>
            <a:ext cx="10080629" cy="754599"/>
          </a:xfrm>
          <a:prstGeom prst="rect">
            <a:avLst/>
          </a:prstGeom>
          <a:solidFill>
            <a:srgbClr val="9A968B"/>
          </a:solidFill>
          <a:ln cap="flat">
            <a:noFill/>
          </a:ln>
        </p:spPr>
        <p:txBody>
          <a:bodyPr vert="horz" wrap="square" lIns="91440" tIns="45720" rIns="91440" bIns="45720" anchor="ctr" anchorCtr="0" compatLnSpc="1">
            <a:normAutofit/>
          </a:bodyPr>
          <a:lstStyle/>
          <a:p>
            <a:pPr lvl="0">
              <a:lnSpc>
                <a:spcPct val="90000"/>
              </a:lnSpc>
              <a:defRPr sz="1800" b="0" i="0" u="none" strike="noStrike" kern="0" cap="none" spc="0" baseline="0">
                <a:solidFill>
                  <a:srgbClr val="000000"/>
                </a:solidFill>
                <a:uFillTx/>
              </a:defRPr>
            </a:pPr>
            <a:r>
              <a:rPr lang="en-US" sz="3600" dirty="0">
                <a:solidFill>
                  <a:srgbClr val="262626"/>
                </a:solidFill>
                <a:latin typeface="Times New Roman" pitchFamily="18"/>
                <a:cs typeface="Times New Roman" pitchFamily="18"/>
              </a:rPr>
              <a:t>Luminosity specific recommendations</a:t>
            </a:r>
            <a:endParaRPr lang="ru-RU" sz="3600" dirty="0">
              <a:solidFill>
                <a:srgbClr val="262626"/>
              </a:solidFill>
              <a:latin typeface="Times New Roman" pitchFamily="18"/>
              <a:cs typeface="Times New Roman" pitchFamily="18"/>
            </a:endParaRPr>
          </a:p>
        </p:txBody>
      </p:sp>
      <p:cxnSp>
        <p:nvCxnSpPr>
          <p:cNvPr id="9" name="Прямая соединительная линия 5"/>
          <p:cNvCxnSpPr/>
          <p:nvPr/>
        </p:nvCxnSpPr>
        <p:spPr>
          <a:xfrm>
            <a:off x="0" y="754599"/>
            <a:ext cx="8190509" cy="0"/>
          </a:xfrm>
          <a:prstGeom prst="straightConnector1">
            <a:avLst/>
          </a:prstGeom>
          <a:noFill/>
          <a:ln w="57150" cap="flat">
            <a:solidFill>
              <a:srgbClr val="46D772"/>
            </a:solidFill>
            <a:prstDash val="solid"/>
            <a:miter/>
          </a:ln>
        </p:spPr>
      </p:cxnSp>
      <p:sp>
        <p:nvSpPr>
          <p:cNvPr id="2" name="Дата 1"/>
          <p:cNvSpPr>
            <a:spLocks noGrp="1"/>
          </p:cNvSpPr>
          <p:nvPr>
            <p:ph type="dt" sz="half" idx="7"/>
          </p:nvPr>
        </p:nvSpPr>
        <p:spPr/>
        <p:txBody>
          <a:bodyPr/>
          <a:lstStyle/>
          <a:p>
            <a:pPr lvl="0"/>
            <a:r>
              <a:rPr lang="ru-RU" smtClean="0"/>
              <a:t>22/06/2020</a:t>
            </a:r>
            <a:endParaRPr lang="en-US"/>
          </a:p>
        </p:txBody>
      </p:sp>
      <p:sp>
        <p:nvSpPr>
          <p:cNvPr id="4" name="Нижний колонтитул 3"/>
          <p:cNvSpPr>
            <a:spLocks noGrp="1"/>
          </p:cNvSpPr>
          <p:nvPr>
            <p:ph type="ftr" sz="quarter" idx="9"/>
          </p:nvPr>
        </p:nvSpPr>
        <p:spPr/>
        <p:txBody>
          <a:bodyPr/>
          <a:lstStyle/>
          <a:p>
            <a:pPr lvl="0"/>
            <a:r>
              <a:rPr lang="en-US" smtClean="0"/>
              <a:t>BRIL Annual Review </a:t>
            </a:r>
            <a:endParaRPr lang="en-US"/>
          </a:p>
        </p:txBody>
      </p:sp>
      <p:sp>
        <p:nvSpPr>
          <p:cNvPr id="5" name="Номер слайда 4"/>
          <p:cNvSpPr>
            <a:spLocks noGrp="1"/>
          </p:cNvSpPr>
          <p:nvPr>
            <p:ph type="sldNum" sz="quarter" idx="8"/>
          </p:nvPr>
        </p:nvSpPr>
        <p:spPr/>
        <p:txBody>
          <a:bodyPr/>
          <a:lstStyle/>
          <a:p>
            <a:pPr lvl="0"/>
            <a:fld id="{3B74612B-2205-4BF2-85D4-AFBA440197CA}" type="slidenum">
              <a:rPr lang="ru-RU" smtClean="0"/>
              <a:t>15</a:t>
            </a:fld>
            <a:endParaRPr lang="ru-RU"/>
          </a:p>
        </p:txBody>
      </p:sp>
      <p:sp>
        <p:nvSpPr>
          <p:cNvPr id="11" name="TextBox 7"/>
          <p:cNvSpPr txBox="1"/>
          <p:nvPr/>
        </p:nvSpPr>
        <p:spPr>
          <a:xfrm>
            <a:off x="736585" y="1149649"/>
            <a:ext cx="3664492" cy="1077218"/>
          </a:xfrm>
          <a:prstGeom prst="rect">
            <a:avLst/>
          </a:prstGeom>
          <a:solidFill>
            <a:schemeClr val="accent3">
              <a:lumMod val="20000"/>
              <a:lumOff val="80000"/>
            </a:schemeClr>
          </a:solidFill>
          <a:ln cap="flat">
            <a:noFill/>
          </a:ln>
        </p:spPr>
        <p:txBody>
          <a:bodyPr vert="horz" wrap="square" lIns="91440" tIns="45720" rIns="91440" bIns="45720" anchor="t" anchorCtr="0" compatLnSpc="1">
            <a:spAutoFit/>
          </a:bodyPr>
          <a:lstStyle/>
          <a:p>
            <a:pPr marR="0" lvl="0" algn="ctr"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r>
              <a:rPr lang="en-US" sz="1600" dirty="0" smtClean="0">
                <a:solidFill>
                  <a:srgbClr val="000000"/>
                </a:solidFill>
                <a:latin typeface="Times New Roman" pitchFamily="18"/>
                <a:cs typeface="Times New Roman" pitchFamily="18"/>
              </a:rPr>
              <a:t>Non-linearity </a:t>
            </a:r>
            <a:r>
              <a:rPr lang="en-US" sz="1600" dirty="0" smtClean="0">
                <a:solidFill>
                  <a:srgbClr val="000000"/>
                </a:solidFill>
                <a:latin typeface="Times New Roman" pitchFamily="18"/>
                <a:cs typeface="Times New Roman" pitchFamily="18"/>
              </a:rPr>
              <a:t>corrections</a:t>
            </a:r>
          </a:p>
          <a:p>
            <a:pPr marR="0" lvl="0" algn="ctr"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en-US" sz="1600" b="0" i="0" u="none" strike="noStrike" kern="1200" cap="none" spc="0" baseline="0" dirty="0">
              <a:solidFill>
                <a:srgbClr val="000000"/>
              </a:solidFill>
              <a:uFillTx/>
              <a:latin typeface="Times New Roman" pitchFamily="18"/>
              <a:cs typeface="Times New Roman" pitchFamily="18"/>
            </a:endParaRPr>
          </a:p>
          <a:p>
            <a:pPr marL="285750" marR="0" lvl="0" indent="-285750" algn="ctr" defTabSz="914400" rtl="0" fontAlgn="auto" hangingPunct="1">
              <a:lnSpc>
                <a:spcPct val="100000"/>
              </a:lnSpc>
              <a:spcBef>
                <a:spcPts val="0"/>
              </a:spcBef>
              <a:spcAft>
                <a:spcPts val="0"/>
              </a:spcAft>
              <a:buFontTx/>
              <a:buChar char="-"/>
              <a:tabLst/>
              <a:defRPr sz="1800" b="0" i="0" u="none" strike="noStrike" kern="0" cap="none" spc="0" baseline="0">
                <a:solidFill>
                  <a:srgbClr val="000000"/>
                </a:solidFill>
                <a:uFillTx/>
              </a:defRPr>
            </a:pPr>
            <a:r>
              <a:rPr lang="en-US" sz="1600" dirty="0" smtClean="0">
                <a:solidFill>
                  <a:srgbClr val="000000"/>
                </a:solidFill>
                <a:latin typeface="Times New Roman" pitchFamily="18"/>
                <a:cs typeface="Times New Roman" pitchFamily="18"/>
              </a:rPr>
              <a:t>Calibration transfer from the </a:t>
            </a:r>
            <a:r>
              <a:rPr lang="en-US" sz="1600" dirty="0" err="1" smtClean="0">
                <a:solidFill>
                  <a:srgbClr val="000000"/>
                </a:solidFill>
                <a:latin typeface="Times New Roman" pitchFamily="18"/>
                <a:cs typeface="Times New Roman" pitchFamily="18"/>
              </a:rPr>
              <a:t>vdM</a:t>
            </a:r>
            <a:r>
              <a:rPr lang="en-US" sz="1600" dirty="0" smtClean="0">
                <a:solidFill>
                  <a:srgbClr val="000000"/>
                </a:solidFill>
                <a:latin typeface="Times New Roman" pitchFamily="18"/>
                <a:cs typeface="Times New Roman" pitchFamily="18"/>
              </a:rPr>
              <a:t> to the physics </a:t>
            </a:r>
            <a:r>
              <a:rPr lang="en-US" sz="1600" dirty="0" smtClean="0">
                <a:solidFill>
                  <a:srgbClr val="000000"/>
                </a:solidFill>
                <a:latin typeface="Times New Roman" pitchFamily="18"/>
                <a:cs typeface="Times New Roman" pitchFamily="18"/>
              </a:rPr>
              <a:t>regime</a:t>
            </a:r>
            <a:endParaRPr lang="en-US" sz="1600" dirty="0" smtClean="0">
              <a:solidFill>
                <a:srgbClr val="000000"/>
              </a:solidFill>
              <a:latin typeface="Times New Roman" pitchFamily="18"/>
              <a:cs typeface="Times New Roman" pitchFamily="18"/>
            </a:endParaRPr>
          </a:p>
        </p:txBody>
      </p:sp>
      <p:sp>
        <p:nvSpPr>
          <p:cNvPr id="13" name="TextBox 7"/>
          <p:cNvSpPr txBox="1"/>
          <p:nvPr/>
        </p:nvSpPr>
        <p:spPr>
          <a:xfrm>
            <a:off x="4632566" y="1150856"/>
            <a:ext cx="3664492" cy="1077218"/>
          </a:xfrm>
          <a:prstGeom prst="rect">
            <a:avLst/>
          </a:prstGeom>
          <a:solidFill>
            <a:schemeClr val="accent3">
              <a:lumMod val="20000"/>
              <a:lumOff val="80000"/>
            </a:schemeClr>
          </a:solidFill>
          <a:ln cap="flat">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en-US" sz="1600" dirty="0">
                <a:solidFill>
                  <a:srgbClr val="000000"/>
                </a:solidFill>
                <a:latin typeface="Times New Roman" pitchFamily="18"/>
                <a:cs typeface="Times New Roman" pitchFamily="18"/>
              </a:rPr>
              <a:t>Requirements related to the ultimate offline-luminosity precision in </a:t>
            </a:r>
          </a:p>
          <a:p>
            <a:pPr marL="342900" lvl="0" indent="-342900" algn="ctr">
              <a:buAutoNum type="arabicPeriod"/>
              <a:defRPr sz="1800" b="0" i="0" u="none" strike="noStrike" kern="0" cap="none" spc="0" baseline="0">
                <a:solidFill>
                  <a:srgbClr val="000000"/>
                </a:solidFill>
                <a:uFillTx/>
              </a:defRPr>
            </a:pPr>
            <a:r>
              <a:rPr lang="en-US" sz="1600" dirty="0" err="1">
                <a:solidFill>
                  <a:srgbClr val="000000"/>
                </a:solidFill>
                <a:latin typeface="Times New Roman" pitchFamily="18"/>
                <a:cs typeface="Times New Roman" pitchFamily="18"/>
              </a:rPr>
              <a:t>vdM</a:t>
            </a:r>
            <a:r>
              <a:rPr lang="en-US" sz="1600" dirty="0">
                <a:solidFill>
                  <a:srgbClr val="000000"/>
                </a:solidFill>
                <a:latin typeface="Times New Roman" pitchFamily="18"/>
                <a:cs typeface="Times New Roman" pitchFamily="18"/>
              </a:rPr>
              <a:t> scans</a:t>
            </a:r>
          </a:p>
          <a:p>
            <a:pPr marL="342900" lvl="0" indent="-342900" algn="ctr">
              <a:buAutoNum type="arabicPeriod"/>
              <a:defRPr sz="1800" b="0" i="0" u="none" strike="noStrike" kern="0" cap="none" spc="0" baseline="0">
                <a:solidFill>
                  <a:srgbClr val="000000"/>
                </a:solidFill>
                <a:uFillTx/>
              </a:defRPr>
            </a:pPr>
            <a:r>
              <a:rPr lang="en-US" sz="1600" dirty="0">
                <a:solidFill>
                  <a:srgbClr val="000000"/>
                </a:solidFill>
                <a:latin typeface="Times New Roman" pitchFamily="18"/>
                <a:cs typeface="Times New Roman" pitchFamily="18"/>
              </a:rPr>
              <a:t>Routine physics operation</a:t>
            </a:r>
          </a:p>
        </p:txBody>
      </p:sp>
      <p:sp>
        <p:nvSpPr>
          <p:cNvPr id="14" name="TextBox 7"/>
          <p:cNvSpPr txBox="1"/>
          <p:nvPr/>
        </p:nvSpPr>
        <p:spPr>
          <a:xfrm>
            <a:off x="736585" y="2475921"/>
            <a:ext cx="7560473" cy="523220"/>
          </a:xfrm>
          <a:prstGeom prst="rect">
            <a:avLst/>
          </a:prstGeom>
          <a:solidFill>
            <a:schemeClr val="accent3">
              <a:lumMod val="20000"/>
              <a:lumOff val="80000"/>
            </a:schemeClr>
          </a:solidFill>
          <a:ln cap="flat">
            <a:noFill/>
          </a:ln>
        </p:spPr>
        <p:txBody>
          <a:bodyPr vert="horz" wrap="square" lIns="91440" tIns="45720" rIns="91440" bIns="45720" anchor="t" anchorCtr="0" compatLnSpc="1">
            <a:spAutoFit/>
          </a:bodyPr>
          <a:lstStyle/>
          <a:p>
            <a:pPr marR="0" lvl="0" algn="just"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r>
              <a:rPr lang="en-US" sz="1400" dirty="0" smtClean="0">
                <a:solidFill>
                  <a:srgbClr val="000000"/>
                </a:solidFill>
                <a:latin typeface="Times New Roman" pitchFamily="18"/>
                <a:cs typeface="Times New Roman" pitchFamily="18"/>
              </a:rPr>
              <a:t>The statistical precision required both at the peak of the on-axis scans (µ ~ 0.5) and in the tails of the off-axis scans, at leas 3 orders of magnitude lower rate compared to the peak</a:t>
            </a:r>
          </a:p>
        </p:txBody>
      </p:sp>
      <p:sp>
        <p:nvSpPr>
          <p:cNvPr id="7" name="Прямоугольник 6"/>
          <p:cNvSpPr/>
          <p:nvPr/>
        </p:nvSpPr>
        <p:spPr>
          <a:xfrm>
            <a:off x="736584" y="3212054"/>
            <a:ext cx="7560473" cy="523220"/>
          </a:xfrm>
          <a:prstGeom prst="rect">
            <a:avLst/>
          </a:prstGeom>
          <a:solidFill>
            <a:schemeClr val="accent3">
              <a:lumMod val="20000"/>
              <a:lumOff val="80000"/>
            </a:schemeClr>
          </a:solidFill>
        </p:spPr>
        <p:txBody>
          <a:bodyPr wrap="square">
            <a:spAutoFit/>
          </a:bodyPr>
          <a:lstStyle/>
          <a:p>
            <a:pPr algn="just"/>
            <a:r>
              <a:rPr lang="en-US" sz="1400" dirty="0">
                <a:latin typeface="Times New Roman" panose="02020603050405020304" pitchFamily="18" charset="0"/>
                <a:cs typeface="Times New Roman" panose="02020603050405020304" pitchFamily="18" charset="0"/>
              </a:rPr>
              <a:t>To provide the necessary cooling to the sensors the following options should </a:t>
            </a:r>
            <a:r>
              <a:rPr lang="en-US" sz="1400" dirty="0" smtClean="0">
                <a:latin typeface="Times New Roman" panose="02020603050405020304" pitchFamily="18" charset="0"/>
                <a:cs typeface="Times New Roman" panose="02020603050405020304" pitchFamily="18" charset="0"/>
              </a:rPr>
              <a:t>be</a:t>
            </a:r>
            <a:r>
              <a:rPr lang="ru-RU"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investigated</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Venturi</a:t>
            </a:r>
            <a:r>
              <a:rPr lang="en-US" sz="1400" dirty="0">
                <a:latin typeface="Times New Roman" panose="02020603050405020304" pitchFamily="18" charset="0"/>
                <a:cs typeface="Times New Roman" panose="02020603050405020304" pitchFamily="18" charset="0"/>
              </a:rPr>
              <a:t> tubes and </a:t>
            </a:r>
            <a:r>
              <a:rPr lang="en-US" sz="1400" dirty="0" smtClean="0">
                <a:latin typeface="Times New Roman" panose="02020603050405020304" pitchFamily="18" charset="0"/>
                <a:cs typeface="Times New Roman" panose="02020603050405020304" pitchFamily="18" charset="0"/>
              </a:rPr>
              <a:t>thermoelectric</a:t>
            </a:r>
            <a:r>
              <a:rPr lang="ru-RU"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coolers</a:t>
            </a:r>
            <a:r>
              <a:rPr lang="en-US" sz="1400" dirty="0">
                <a:latin typeface="Times New Roman" panose="02020603050405020304" pitchFamily="18" charset="0"/>
                <a:cs typeface="Times New Roman" panose="02020603050405020304" pitchFamily="18" charset="0"/>
              </a:rPr>
              <a:t>. Both allow for relatively </a:t>
            </a:r>
            <a:r>
              <a:rPr lang="en-US" sz="1400" dirty="0" smtClean="0">
                <a:latin typeface="Times New Roman" panose="02020603050405020304" pitchFamily="18" charset="0"/>
                <a:cs typeface="Times New Roman" panose="02020603050405020304" pitchFamily="18" charset="0"/>
              </a:rPr>
              <a:t>efficient</a:t>
            </a:r>
            <a:r>
              <a:rPr lang="ru-RU"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cooling </a:t>
            </a:r>
            <a:r>
              <a:rPr lang="en-US" sz="1400" dirty="0">
                <a:latin typeface="Times New Roman" panose="02020603050405020304" pitchFamily="18" charset="0"/>
                <a:cs typeface="Times New Roman" panose="02020603050405020304" pitchFamily="18" charset="0"/>
              </a:rPr>
              <a:t>in small volumes</a:t>
            </a:r>
          </a:p>
        </p:txBody>
      </p:sp>
      <p:sp>
        <p:nvSpPr>
          <p:cNvPr id="15" name="Прямоугольник 14"/>
          <p:cNvSpPr/>
          <p:nvPr/>
        </p:nvSpPr>
        <p:spPr>
          <a:xfrm>
            <a:off x="736585" y="3948188"/>
            <a:ext cx="7560474" cy="738664"/>
          </a:xfrm>
          <a:prstGeom prst="rect">
            <a:avLst/>
          </a:prstGeom>
          <a:solidFill>
            <a:schemeClr val="accent3">
              <a:lumMod val="20000"/>
              <a:lumOff val="80000"/>
            </a:schemeClr>
          </a:solidFill>
        </p:spPr>
        <p:txBody>
          <a:bodyPr wrap="square">
            <a:spAutoFit/>
          </a:bodyPr>
          <a:lstStyle/>
          <a:p>
            <a:pPr algn="just"/>
            <a:r>
              <a:rPr lang="en-US" sz="1400" dirty="0" smtClean="0">
                <a:latin typeface="Times New Roman" panose="02020603050405020304" pitchFamily="18" charset="0"/>
                <a:cs typeface="Times New Roman" panose="02020603050405020304" pitchFamily="18" charset="0"/>
              </a:rPr>
              <a:t>A </a:t>
            </a:r>
            <a:r>
              <a:rPr lang="en-US" sz="1400" dirty="0">
                <a:latin typeface="Times New Roman" panose="02020603050405020304" pitchFamily="18" charset="0"/>
                <a:cs typeface="Times New Roman" panose="02020603050405020304" pitchFamily="18" charset="0"/>
              </a:rPr>
              <a:t>sufficient signal-to-noise (S/N) ratio at low luminosity, in particular in the tails of the </a:t>
            </a:r>
            <a:r>
              <a:rPr lang="en-US" sz="1400" dirty="0" err="1" smtClean="0">
                <a:latin typeface="Times New Roman" panose="02020603050405020304" pitchFamily="18" charset="0"/>
                <a:cs typeface="Times New Roman" panose="02020603050405020304" pitchFamily="18" charset="0"/>
              </a:rPr>
              <a:t>vdM</a:t>
            </a:r>
            <a:r>
              <a:rPr lang="ru-RU"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scans,</a:t>
            </a:r>
            <a:r>
              <a:rPr lang="ru-RU"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needs </a:t>
            </a:r>
            <a:r>
              <a:rPr lang="en-US" sz="1400" dirty="0">
                <a:latin typeface="Times New Roman" panose="02020603050405020304" pitchFamily="18" charset="0"/>
                <a:cs typeface="Times New Roman" panose="02020603050405020304" pitchFamily="18" charset="0"/>
              </a:rPr>
              <a:t>to be demonstrated. This could be achieved by installing a QFL prototype in </a:t>
            </a:r>
            <a:r>
              <a:rPr lang="en-US" sz="1400" dirty="0" smtClean="0">
                <a:latin typeface="Times New Roman" panose="02020603050405020304" pitchFamily="18" charset="0"/>
                <a:cs typeface="Times New Roman" panose="02020603050405020304" pitchFamily="18" charset="0"/>
              </a:rPr>
              <a:t>the</a:t>
            </a:r>
            <a:r>
              <a:rPr lang="ru-RU" sz="1400" dirty="0" smtClean="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CMS </a:t>
            </a:r>
            <a:r>
              <a:rPr lang="en-US" sz="1400" dirty="0">
                <a:latin typeface="Times New Roman" panose="02020603050405020304" pitchFamily="18" charset="0"/>
                <a:cs typeface="Times New Roman" panose="02020603050405020304" pitchFamily="18" charset="0"/>
              </a:rPr>
              <a:t>cavern during Run 3.</a:t>
            </a:r>
          </a:p>
        </p:txBody>
      </p:sp>
      <p:cxnSp>
        <p:nvCxnSpPr>
          <p:cNvPr id="17" name="Прямая со стрелкой 16"/>
          <p:cNvCxnSpPr/>
          <p:nvPr/>
        </p:nvCxnSpPr>
        <p:spPr>
          <a:xfrm flipH="1" flipV="1">
            <a:off x="4348844" y="4566558"/>
            <a:ext cx="2258785" cy="3864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9" name="Прямоугольник 18"/>
          <p:cNvSpPr/>
          <p:nvPr/>
        </p:nvSpPr>
        <p:spPr>
          <a:xfrm>
            <a:off x="5984805" y="4899766"/>
            <a:ext cx="3679212"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Possibly investigated during </a:t>
            </a:r>
            <a:r>
              <a:rPr lang="en-US" dirty="0" err="1" smtClean="0">
                <a:latin typeface="Times New Roman" panose="02020603050405020304" pitchFamily="18" charset="0"/>
                <a:cs typeface="Times New Roman" panose="02020603050405020304" pitchFamily="18" charset="0"/>
              </a:rPr>
              <a:t>testbeam</a:t>
            </a:r>
            <a:endParaRPr lang="en-US" dirty="0"/>
          </a:p>
        </p:txBody>
      </p:sp>
    </p:spTree>
    <p:extLst>
      <p:ext uri="{BB962C8B-B14F-4D97-AF65-F5344CB8AC3E}">
        <p14:creationId xmlns:p14="http://schemas.microsoft.com/office/powerpoint/2010/main" val="3017118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p:nvPr/>
        </p:nvSpPr>
        <p:spPr>
          <a:xfrm>
            <a:off x="0" y="0"/>
            <a:ext cx="10080629" cy="754599"/>
          </a:xfrm>
          <a:prstGeom prst="rect">
            <a:avLst/>
          </a:prstGeom>
          <a:solidFill>
            <a:srgbClr val="9A968B"/>
          </a:solidFill>
          <a:ln cap="flat">
            <a:noFill/>
          </a:ln>
        </p:spPr>
        <p:txBody>
          <a:bodyPr vert="horz" wrap="square" lIns="91440" tIns="45720" rIns="91440" bIns="45720" anchor="ctr" anchorCtr="0" compatLnSpc="1">
            <a:normAutofit/>
          </a:bodyPr>
          <a:lstStyle/>
          <a:p>
            <a:pPr lvl="0">
              <a:lnSpc>
                <a:spcPct val="90000"/>
              </a:lnSpc>
              <a:defRPr sz="1800" b="0" i="0" u="none" strike="noStrike" kern="0" cap="none" spc="0" baseline="0">
                <a:solidFill>
                  <a:srgbClr val="000000"/>
                </a:solidFill>
                <a:uFillTx/>
              </a:defRPr>
            </a:pPr>
            <a:r>
              <a:rPr lang="en-US" sz="3600" dirty="0" smtClean="0">
                <a:solidFill>
                  <a:srgbClr val="262626"/>
                </a:solidFill>
                <a:latin typeface="Times New Roman" pitchFamily="18"/>
                <a:cs typeface="Times New Roman" pitchFamily="18"/>
              </a:rPr>
              <a:t>Cooling</a:t>
            </a:r>
            <a:endParaRPr lang="ru-RU" sz="3600" dirty="0">
              <a:solidFill>
                <a:srgbClr val="262626"/>
              </a:solidFill>
              <a:latin typeface="Times New Roman" pitchFamily="18"/>
              <a:cs typeface="Times New Roman" pitchFamily="18"/>
            </a:endParaRPr>
          </a:p>
        </p:txBody>
      </p:sp>
      <p:cxnSp>
        <p:nvCxnSpPr>
          <p:cNvPr id="9" name="Прямая соединительная линия 5"/>
          <p:cNvCxnSpPr/>
          <p:nvPr/>
        </p:nvCxnSpPr>
        <p:spPr>
          <a:xfrm>
            <a:off x="0" y="754599"/>
            <a:ext cx="8190509" cy="0"/>
          </a:xfrm>
          <a:prstGeom prst="straightConnector1">
            <a:avLst/>
          </a:prstGeom>
          <a:noFill/>
          <a:ln w="57150" cap="flat">
            <a:solidFill>
              <a:srgbClr val="46D772"/>
            </a:solidFill>
            <a:prstDash val="solid"/>
            <a:miter/>
          </a:ln>
        </p:spPr>
      </p:cxnSp>
      <p:sp>
        <p:nvSpPr>
          <p:cNvPr id="2" name="Дата 1"/>
          <p:cNvSpPr>
            <a:spLocks noGrp="1"/>
          </p:cNvSpPr>
          <p:nvPr>
            <p:ph type="dt" sz="half" idx="7"/>
          </p:nvPr>
        </p:nvSpPr>
        <p:spPr/>
        <p:txBody>
          <a:bodyPr/>
          <a:lstStyle/>
          <a:p>
            <a:pPr lvl="0"/>
            <a:r>
              <a:rPr lang="ru-RU" smtClean="0"/>
              <a:t>22/06/2020</a:t>
            </a:r>
            <a:endParaRPr lang="en-US"/>
          </a:p>
        </p:txBody>
      </p:sp>
      <p:sp>
        <p:nvSpPr>
          <p:cNvPr id="4" name="Нижний колонтитул 3"/>
          <p:cNvSpPr>
            <a:spLocks noGrp="1"/>
          </p:cNvSpPr>
          <p:nvPr>
            <p:ph type="ftr" sz="quarter" idx="9"/>
          </p:nvPr>
        </p:nvSpPr>
        <p:spPr/>
        <p:txBody>
          <a:bodyPr/>
          <a:lstStyle/>
          <a:p>
            <a:pPr lvl="0"/>
            <a:r>
              <a:rPr lang="en-US" smtClean="0"/>
              <a:t>BRIL Annual Review </a:t>
            </a:r>
            <a:endParaRPr lang="en-US"/>
          </a:p>
        </p:txBody>
      </p:sp>
      <p:sp>
        <p:nvSpPr>
          <p:cNvPr id="5" name="Номер слайда 4"/>
          <p:cNvSpPr>
            <a:spLocks noGrp="1"/>
          </p:cNvSpPr>
          <p:nvPr>
            <p:ph type="sldNum" sz="quarter" idx="8"/>
          </p:nvPr>
        </p:nvSpPr>
        <p:spPr/>
        <p:txBody>
          <a:bodyPr/>
          <a:lstStyle/>
          <a:p>
            <a:pPr lvl="0"/>
            <a:fld id="{3B74612B-2205-4BF2-85D4-AFBA440197CA}" type="slidenum">
              <a:rPr lang="ru-RU" smtClean="0"/>
              <a:t>16</a:t>
            </a:fld>
            <a:endParaRPr lang="ru-RU"/>
          </a:p>
        </p:txBody>
      </p:sp>
      <p:sp>
        <p:nvSpPr>
          <p:cNvPr id="10" name="TextBox 7"/>
          <p:cNvSpPr txBox="1"/>
          <p:nvPr/>
        </p:nvSpPr>
        <p:spPr>
          <a:xfrm>
            <a:off x="493952" y="1029520"/>
            <a:ext cx="7974046" cy="338554"/>
          </a:xfrm>
          <a:prstGeom prst="rect">
            <a:avLst/>
          </a:prstGeom>
          <a:noFill/>
          <a:ln cap="flat">
            <a:noFill/>
          </a:ln>
        </p:spPr>
        <p:txBody>
          <a:bodyPr vert="horz" wrap="square" lIns="91440" tIns="45720" rIns="91440" bIns="45720" anchor="t" anchorCtr="0" compatLnSpc="1">
            <a:spAutoFit/>
          </a:bodyPr>
          <a:lstStyle/>
          <a:p>
            <a:pPr lvl="0">
              <a:defRPr sz="1800" b="0" i="0" u="none" strike="noStrike" kern="0" cap="none" spc="0" baseline="0">
                <a:solidFill>
                  <a:srgbClr val="000000"/>
                </a:solidFill>
                <a:uFillTx/>
              </a:defRPr>
            </a:pPr>
            <a:r>
              <a:rPr lang="en-US" sz="1600" dirty="0">
                <a:latin typeface="Times New Roman" panose="02020603050405020304" pitchFamily="18" charset="0"/>
                <a:cs typeface="Times New Roman" panose="02020603050405020304" pitchFamily="18" charset="0"/>
              </a:rPr>
              <a:t>To provide the necessary cooling to the sensors the following options should be</a:t>
            </a:r>
            <a:r>
              <a:rPr lang="ru-RU"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investigated:</a:t>
            </a:r>
            <a:endParaRPr lang="ru-RU" sz="1600" dirty="0">
              <a:solidFill>
                <a:srgbClr val="000000"/>
              </a:solidFill>
              <a:latin typeface="Times New Roman" pitchFamily="18"/>
              <a:cs typeface="Times New Roman" pitchFamily="18"/>
            </a:endParaRPr>
          </a:p>
        </p:txBody>
      </p:sp>
      <p:sp>
        <p:nvSpPr>
          <p:cNvPr id="11" name="TextBox 7"/>
          <p:cNvSpPr txBox="1"/>
          <p:nvPr/>
        </p:nvSpPr>
        <p:spPr>
          <a:xfrm>
            <a:off x="733565" y="1869128"/>
            <a:ext cx="3664492" cy="338554"/>
          </a:xfrm>
          <a:prstGeom prst="rect">
            <a:avLst/>
          </a:prstGeom>
          <a:solidFill>
            <a:schemeClr val="accent3">
              <a:lumMod val="20000"/>
              <a:lumOff val="80000"/>
            </a:schemeClr>
          </a:solidFill>
          <a:ln cap="flat">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en-US" sz="1600" dirty="0" err="1" smtClean="0">
                <a:solidFill>
                  <a:srgbClr val="000000"/>
                </a:solidFill>
                <a:latin typeface="Times New Roman" pitchFamily="18"/>
                <a:cs typeface="Times New Roman" pitchFamily="18"/>
              </a:rPr>
              <a:t>Venturi</a:t>
            </a:r>
            <a:r>
              <a:rPr lang="en-US" sz="1600" dirty="0" smtClean="0">
                <a:solidFill>
                  <a:srgbClr val="000000"/>
                </a:solidFill>
                <a:latin typeface="Times New Roman" pitchFamily="18"/>
                <a:cs typeface="Times New Roman" pitchFamily="18"/>
              </a:rPr>
              <a:t> tubes</a:t>
            </a:r>
            <a:endParaRPr lang="en-US" sz="1600" dirty="0">
              <a:solidFill>
                <a:srgbClr val="000000"/>
              </a:solidFill>
              <a:latin typeface="Times New Roman" pitchFamily="18"/>
              <a:cs typeface="Times New Roman" pitchFamily="18"/>
            </a:endParaRPr>
          </a:p>
        </p:txBody>
      </p:sp>
      <p:sp>
        <p:nvSpPr>
          <p:cNvPr id="13" name="TextBox 7"/>
          <p:cNvSpPr txBox="1"/>
          <p:nvPr/>
        </p:nvSpPr>
        <p:spPr>
          <a:xfrm>
            <a:off x="5604922" y="1869128"/>
            <a:ext cx="3664492" cy="338554"/>
          </a:xfrm>
          <a:prstGeom prst="rect">
            <a:avLst/>
          </a:prstGeom>
          <a:solidFill>
            <a:schemeClr val="accent3">
              <a:lumMod val="20000"/>
              <a:lumOff val="80000"/>
            </a:schemeClr>
          </a:solidFill>
          <a:ln cap="flat">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en-US" sz="1600" dirty="0" smtClean="0">
                <a:solidFill>
                  <a:srgbClr val="000000"/>
                </a:solidFill>
                <a:latin typeface="Times New Roman" pitchFamily="18"/>
                <a:cs typeface="Times New Roman" pitchFamily="18"/>
              </a:rPr>
              <a:t>Thermoelectric coolers</a:t>
            </a:r>
            <a:endParaRPr lang="en-US" sz="1600" dirty="0">
              <a:solidFill>
                <a:srgbClr val="000000"/>
              </a:solidFill>
              <a:latin typeface="Times New Roman" pitchFamily="18"/>
              <a:cs typeface="Times New Roman" pitchFamily="18"/>
            </a:endParaRPr>
          </a:p>
        </p:txBody>
      </p:sp>
      <p:sp>
        <p:nvSpPr>
          <p:cNvPr id="3" name="Прямоугольник 2"/>
          <p:cNvSpPr/>
          <p:nvPr/>
        </p:nvSpPr>
        <p:spPr>
          <a:xfrm>
            <a:off x="693042" y="2350305"/>
            <a:ext cx="3760336" cy="938719"/>
          </a:xfrm>
          <a:prstGeom prst="rect">
            <a:avLst/>
          </a:prstGeom>
        </p:spPr>
        <p:txBody>
          <a:bodyPr wrap="square">
            <a:spAutoFit/>
          </a:bodyPr>
          <a:lstStyle/>
          <a:p>
            <a:pPr algn="just"/>
            <a:r>
              <a:rPr lang="en-US" sz="1100" dirty="0">
                <a:solidFill>
                  <a:srgbClr val="222222"/>
                </a:solidFill>
                <a:latin typeface="Times New Roman" panose="02020603050405020304" pitchFamily="18" charset="0"/>
                <a:cs typeface="Times New Roman" panose="02020603050405020304" pitchFamily="18" charset="0"/>
              </a:rPr>
              <a:t>A </a:t>
            </a:r>
            <a:r>
              <a:rPr lang="en-US" sz="1100" b="1" dirty="0" err="1">
                <a:solidFill>
                  <a:srgbClr val="222222"/>
                </a:solidFill>
                <a:latin typeface="Times New Roman" panose="02020603050405020304" pitchFamily="18" charset="0"/>
                <a:cs typeface="Times New Roman" panose="02020603050405020304" pitchFamily="18" charset="0"/>
              </a:rPr>
              <a:t>venturi</a:t>
            </a:r>
            <a:r>
              <a:rPr lang="en-US" sz="1100" dirty="0">
                <a:solidFill>
                  <a:srgbClr val="222222"/>
                </a:solidFill>
                <a:latin typeface="Times New Roman" panose="02020603050405020304" pitchFamily="18" charset="0"/>
                <a:cs typeface="Times New Roman" panose="02020603050405020304" pitchFamily="18" charset="0"/>
              </a:rPr>
              <a:t> creates a constriction within a pipe (classically an hourglass shape) that varies the flow characteristics of a fluid (either liquid or gas) travelling through the tube. As the fluid velocity in the throat is increased there is a consequential drop in pressure.</a:t>
            </a:r>
            <a:endParaRPr lang="en-US" sz="11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rotWithShape="1">
          <a:blip r:embed="rId3">
            <a:extLst>
              <a:ext uri="{28A0092B-C50C-407E-A947-70E740481C1C}">
                <a14:useLocalDpi xmlns:a14="http://schemas.microsoft.com/office/drawing/2010/main" val="0"/>
              </a:ext>
            </a:extLst>
          </a:blip>
          <a:srcRect l="27023" t="24363" r="15340" b="34210"/>
          <a:stretch/>
        </p:blipFill>
        <p:spPr>
          <a:xfrm>
            <a:off x="998268" y="3334810"/>
            <a:ext cx="3247161" cy="1589519"/>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0671" y="3384514"/>
            <a:ext cx="2154284" cy="1579808"/>
          </a:xfrm>
          <a:prstGeom prst="rect">
            <a:avLst/>
          </a:prstGeom>
        </p:spPr>
      </p:pic>
      <p:sp>
        <p:nvSpPr>
          <p:cNvPr id="14" name="Прямоугольник 13"/>
          <p:cNvSpPr/>
          <p:nvPr/>
        </p:nvSpPr>
        <p:spPr>
          <a:xfrm>
            <a:off x="5604921" y="2346726"/>
            <a:ext cx="3664493" cy="646331"/>
          </a:xfrm>
          <a:prstGeom prst="rect">
            <a:avLst/>
          </a:prstGeom>
        </p:spPr>
        <p:txBody>
          <a:bodyPr wrap="square">
            <a:spAutoFit/>
          </a:bodyPr>
          <a:lstStyle/>
          <a:p>
            <a:r>
              <a:rPr lang="en-US" sz="1200" dirty="0" smtClean="0">
                <a:latin typeface="Times New Roman" panose="02020603050405020304" pitchFamily="18" charset="0"/>
                <a:cs typeface="Times New Roman" panose="02020603050405020304" pitchFamily="18" charset="0"/>
              </a:rPr>
              <a:t>When </a:t>
            </a:r>
            <a:r>
              <a:rPr lang="en-US" sz="1200" dirty="0">
                <a:latin typeface="Times New Roman" panose="02020603050405020304" pitchFamily="18" charset="0"/>
                <a:cs typeface="Times New Roman" panose="02020603050405020304" pitchFamily="18" charset="0"/>
              </a:rPr>
              <a:t>a voltage is applied </a:t>
            </a:r>
            <a:r>
              <a:rPr lang="en-US" sz="1200" dirty="0" smtClean="0">
                <a:latin typeface="Times New Roman" panose="02020603050405020304" pitchFamily="18" charset="0"/>
                <a:cs typeface="Times New Roman" panose="02020603050405020304" pitchFamily="18" charset="0"/>
              </a:rPr>
              <a:t>to it</a:t>
            </a:r>
            <a:r>
              <a:rPr lang="en-US" sz="1200" dirty="0">
                <a:latin typeface="Times New Roman" panose="02020603050405020304" pitchFamily="18" charset="0"/>
                <a:cs typeface="Times New Roman" panose="02020603050405020304" pitchFamily="18" charset="0"/>
              </a:rPr>
              <a:t>, heat is transferred from one side to the other, creating a temperature </a:t>
            </a:r>
            <a:r>
              <a:rPr lang="en-US" sz="1200" dirty="0" smtClean="0">
                <a:latin typeface="Times New Roman" panose="02020603050405020304" pitchFamily="18" charset="0"/>
                <a:cs typeface="Times New Roman" panose="02020603050405020304" pitchFamily="18" charset="0"/>
              </a:rPr>
              <a:t>difference. Peltier effect. </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8411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5" name="Заголовок 1"/>
          <p:cNvSpPr txBox="1"/>
          <p:nvPr/>
        </p:nvSpPr>
        <p:spPr>
          <a:xfrm>
            <a:off x="0" y="0"/>
            <a:ext cx="10080629" cy="754599"/>
          </a:xfrm>
          <a:prstGeom prst="rect">
            <a:avLst/>
          </a:prstGeom>
          <a:solidFill>
            <a:srgbClr val="9A968B"/>
          </a:solid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3500" b="0" i="0" u="none" strike="noStrike" kern="1200" cap="none" spc="0" baseline="0" dirty="0" smtClean="0">
                <a:solidFill>
                  <a:srgbClr val="262626"/>
                </a:solidFill>
                <a:uFillTx/>
                <a:latin typeface="Times New Roman" pitchFamily="18"/>
                <a:cs typeface="Times New Roman" pitchFamily="18"/>
              </a:rPr>
              <a:t>Idea of the project</a:t>
            </a:r>
            <a:endParaRPr lang="ru-RU" sz="3500" b="0" i="0" u="none" strike="noStrike" kern="1200" cap="none" spc="0" baseline="0" dirty="0">
              <a:solidFill>
                <a:srgbClr val="262626"/>
              </a:solidFill>
              <a:uFillTx/>
              <a:latin typeface="Times New Roman" pitchFamily="18"/>
              <a:cs typeface="Times New Roman" pitchFamily="18"/>
            </a:endParaRPr>
          </a:p>
        </p:txBody>
      </p:sp>
      <p:cxnSp>
        <p:nvCxnSpPr>
          <p:cNvPr id="6" name="Прямая соединительная линия 5"/>
          <p:cNvCxnSpPr/>
          <p:nvPr/>
        </p:nvCxnSpPr>
        <p:spPr>
          <a:xfrm>
            <a:off x="0" y="754599"/>
            <a:ext cx="8190509" cy="0"/>
          </a:xfrm>
          <a:prstGeom prst="straightConnector1">
            <a:avLst/>
          </a:prstGeom>
          <a:noFill/>
          <a:ln w="57150" cap="flat">
            <a:solidFill>
              <a:srgbClr val="46D772"/>
            </a:solidFill>
            <a:prstDash val="solid"/>
            <a:miter/>
          </a:ln>
        </p:spPr>
      </p:cxnSp>
      <p:sp>
        <p:nvSpPr>
          <p:cNvPr id="7" name="TextBox 7"/>
          <p:cNvSpPr txBox="1"/>
          <p:nvPr/>
        </p:nvSpPr>
        <p:spPr>
          <a:xfrm>
            <a:off x="332134" y="1388857"/>
            <a:ext cx="7090403" cy="307777"/>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400" dirty="0" smtClean="0">
                <a:solidFill>
                  <a:srgbClr val="000000"/>
                </a:solidFill>
                <a:latin typeface="Times New Roman" pitchFamily="18"/>
                <a:cs typeface="Times New Roman" pitchFamily="18"/>
              </a:rPr>
              <a:t>A </a:t>
            </a:r>
            <a:r>
              <a:rPr lang="en-US" sz="1400" b="1" dirty="0" smtClean="0">
                <a:solidFill>
                  <a:srgbClr val="000000"/>
                </a:solidFill>
                <a:latin typeface="Times New Roman" pitchFamily="18"/>
                <a:cs typeface="Times New Roman" pitchFamily="18"/>
              </a:rPr>
              <a:t>quartz fiber based</a:t>
            </a:r>
            <a:r>
              <a:rPr lang="en-US" sz="1400" dirty="0" smtClean="0">
                <a:solidFill>
                  <a:srgbClr val="000000"/>
                </a:solidFill>
                <a:latin typeface="Times New Roman" pitchFamily="18"/>
                <a:cs typeface="Times New Roman" pitchFamily="18"/>
              </a:rPr>
              <a:t> luminometer </a:t>
            </a:r>
            <a:r>
              <a:rPr lang="en-US" sz="1400" b="1" dirty="0" smtClean="0">
                <a:solidFill>
                  <a:srgbClr val="000000"/>
                </a:solidFill>
                <a:latin typeface="Times New Roman" pitchFamily="18"/>
                <a:cs typeface="Times New Roman" pitchFamily="18"/>
              </a:rPr>
              <a:t>QFL</a:t>
            </a:r>
            <a:r>
              <a:rPr lang="en-US" sz="1400" dirty="0" smtClean="0">
                <a:solidFill>
                  <a:srgbClr val="000000"/>
                </a:solidFill>
                <a:latin typeface="Times New Roman" pitchFamily="18"/>
                <a:cs typeface="Times New Roman" pitchFamily="18"/>
              </a:rPr>
              <a:t> (inspired by HF) to be installed at the </a:t>
            </a:r>
            <a:r>
              <a:rPr lang="en-US" sz="1400" b="1" dirty="0" smtClean="0">
                <a:solidFill>
                  <a:srgbClr val="000000"/>
                </a:solidFill>
                <a:latin typeface="Times New Roman" pitchFamily="18"/>
                <a:cs typeface="Times New Roman" pitchFamily="18"/>
              </a:rPr>
              <a:t>CASTOR table</a:t>
            </a:r>
            <a:endParaRPr lang="ru-RU" sz="1400" b="1" i="0" u="none" strike="noStrike" kern="1200" cap="none" spc="0" baseline="0" dirty="0">
              <a:solidFill>
                <a:srgbClr val="000000"/>
              </a:solidFill>
              <a:uFillTx/>
              <a:latin typeface="Times New Roman" pitchFamily="18"/>
              <a:cs typeface="Times New Roman" pitchFamily="18"/>
            </a:endParaRPr>
          </a:p>
        </p:txBody>
      </p:sp>
      <p:sp>
        <p:nvSpPr>
          <p:cNvPr id="8" name="Блок-схема: процесс 7"/>
          <p:cNvSpPr/>
          <p:nvPr/>
        </p:nvSpPr>
        <p:spPr>
          <a:xfrm>
            <a:off x="862358" y="1769328"/>
            <a:ext cx="4044177" cy="1878977"/>
          </a:xfrm>
          <a:prstGeom prst="flowChartProcess">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smtClean="0">
                <a:solidFill>
                  <a:schemeClr val="tx1"/>
                </a:solidFill>
                <a:latin typeface="Times New Roman" panose="02020603050405020304" pitchFamily="18" charset="0"/>
                <a:cs typeface="Times New Roman" panose="02020603050405020304" pitchFamily="18" charset="0"/>
              </a:rPr>
              <a:t>Quartz fiber bundle to generate </a:t>
            </a:r>
            <a:r>
              <a:rPr lang="en-US" b="1" dirty="0" smtClean="0">
                <a:solidFill>
                  <a:schemeClr val="tx1"/>
                </a:solidFill>
                <a:latin typeface="Times New Roman" panose="02020603050405020304" pitchFamily="18" charset="0"/>
                <a:cs typeface="Times New Roman" panose="02020603050405020304" pitchFamily="18" charset="0"/>
              </a:rPr>
              <a:t>Cherenkov photons</a:t>
            </a:r>
            <a:r>
              <a:rPr lang="en-US" dirty="0" smtClean="0">
                <a:solidFill>
                  <a:schemeClr val="tx1"/>
                </a:solidFill>
                <a:latin typeface="Times New Roman" panose="02020603050405020304" pitchFamily="18" charset="0"/>
                <a:cs typeface="Times New Roman" panose="02020603050405020304" pitchFamily="18" charset="0"/>
              </a:rPr>
              <a:t> and transport them out of “hot area”, e.g. under the CASTOR table</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9" name="Блок-схема: процесс 8"/>
          <p:cNvSpPr/>
          <p:nvPr/>
        </p:nvSpPr>
        <p:spPr>
          <a:xfrm>
            <a:off x="5274528" y="1769329"/>
            <a:ext cx="4044177" cy="1880838"/>
          </a:xfrm>
          <a:prstGeom prst="flowChartProcess">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smtClean="0">
                <a:solidFill>
                  <a:schemeClr val="tx1"/>
                </a:solidFill>
                <a:latin typeface="Times New Roman" panose="02020603050405020304" pitchFamily="18" charset="0"/>
                <a:cs typeface="Times New Roman" panose="02020603050405020304" pitchFamily="18" charset="0"/>
              </a:rPr>
              <a:t>CASTOR table is a unique place in CMS:</a:t>
            </a:r>
          </a:p>
          <a:p>
            <a:pPr algn="ctr"/>
            <a:r>
              <a:rPr lang="en-US" dirty="0" smtClean="0">
                <a:solidFill>
                  <a:schemeClr val="tx1"/>
                </a:solidFill>
                <a:latin typeface="Times New Roman" panose="02020603050405020304" pitchFamily="18" charset="0"/>
                <a:cs typeface="Times New Roman" panose="02020603050405020304" pitchFamily="18" charset="0"/>
              </a:rPr>
              <a:t>1. The luminometer and its electronics can be </a:t>
            </a:r>
            <a:r>
              <a:rPr lang="en-US" b="1" dirty="0" smtClean="0">
                <a:solidFill>
                  <a:schemeClr val="tx1"/>
                </a:solidFill>
                <a:latin typeface="Times New Roman" panose="02020603050405020304" pitchFamily="18" charset="0"/>
                <a:cs typeface="Times New Roman" panose="02020603050405020304" pitchFamily="18" charset="0"/>
              </a:rPr>
              <a:t>accessed without opening CMS </a:t>
            </a:r>
            <a:r>
              <a:rPr lang="en-US" dirty="0" smtClean="0">
                <a:solidFill>
                  <a:schemeClr val="tx1"/>
                </a:solidFill>
                <a:latin typeface="Times New Roman" panose="02020603050405020304" pitchFamily="18" charset="0"/>
                <a:cs typeface="Times New Roman" panose="02020603050405020304" pitchFamily="18" charset="0"/>
              </a:rPr>
              <a:t>detector</a:t>
            </a:r>
          </a:p>
          <a:p>
            <a:pPr algn="ctr"/>
            <a:r>
              <a:rPr lang="en-US" dirty="0" smtClean="0">
                <a:solidFill>
                  <a:schemeClr val="tx1"/>
                </a:solidFill>
                <a:latin typeface="Times New Roman" panose="02020603050405020304" pitchFamily="18" charset="0"/>
                <a:cs typeface="Times New Roman" panose="02020603050405020304" pitchFamily="18" charset="0"/>
              </a:rPr>
              <a:t>2. Direct view of the IP </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10" name="Блок-схема: процесс 9"/>
          <p:cNvSpPr/>
          <p:nvPr/>
        </p:nvSpPr>
        <p:spPr>
          <a:xfrm>
            <a:off x="862358" y="3952925"/>
            <a:ext cx="8456347" cy="1079990"/>
          </a:xfrm>
          <a:prstGeom prst="flowChartProcess">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smtClean="0">
                <a:solidFill>
                  <a:schemeClr val="tx1"/>
                </a:solidFill>
                <a:latin typeface="Times New Roman" panose="02020603050405020304" pitchFamily="18" charset="0"/>
                <a:cs typeface="Times New Roman" panose="02020603050405020304" pitchFamily="18" charset="0"/>
              </a:rPr>
              <a:t>FE electronics can stay in the HF rack (5 m away from the photodetector)</a:t>
            </a:r>
          </a:p>
          <a:p>
            <a:pPr algn="ctr"/>
            <a:r>
              <a:rPr lang="en-US" dirty="0" smtClean="0">
                <a:solidFill>
                  <a:schemeClr val="tx1"/>
                </a:solidFill>
                <a:latin typeface="Times New Roman" panose="02020603050405020304" pitchFamily="18" charset="0"/>
                <a:cs typeface="Times New Roman" panose="02020603050405020304" pitchFamily="18" charset="0"/>
              </a:rPr>
              <a:t>Easy maintenance, replacement or upgrade of each component of the QFL</a:t>
            </a:r>
          </a:p>
          <a:p>
            <a:pPr algn="ctr"/>
            <a:r>
              <a:rPr lang="en-US" dirty="0" smtClean="0">
                <a:solidFill>
                  <a:schemeClr val="tx1"/>
                </a:solidFill>
                <a:latin typeface="Times New Roman" panose="02020603050405020304" pitchFamily="18" charset="0"/>
                <a:cs typeface="Times New Roman" panose="02020603050405020304" pitchFamily="18" charset="0"/>
              </a:rPr>
              <a:t>HF platform has all the needed infrastructure (power, gas, cables, fibers, etc</a:t>
            </a:r>
            <a:r>
              <a:rPr lang="en-US" dirty="0" smtClean="0">
                <a:solidFill>
                  <a:schemeClr val="tx1"/>
                </a:solidFill>
                <a:latin typeface="Times New Roman" panose="02020603050405020304" pitchFamily="18" charset="0"/>
                <a:cs typeface="Times New Roman" panose="02020603050405020304" pitchFamily="18" charset="0"/>
              </a:rPr>
              <a:t>.) </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2" name="Дата 1"/>
          <p:cNvSpPr>
            <a:spLocks noGrp="1"/>
          </p:cNvSpPr>
          <p:nvPr>
            <p:ph type="dt" sz="half" idx="7"/>
          </p:nvPr>
        </p:nvSpPr>
        <p:spPr/>
        <p:txBody>
          <a:bodyPr/>
          <a:lstStyle/>
          <a:p>
            <a:pPr lvl="0"/>
            <a:r>
              <a:rPr lang="ru-RU" smtClean="0"/>
              <a:t>22/06/2020</a:t>
            </a:r>
            <a:endParaRPr lang="en-US"/>
          </a:p>
        </p:txBody>
      </p:sp>
      <p:sp>
        <p:nvSpPr>
          <p:cNvPr id="3" name="Нижний колонтитул 2"/>
          <p:cNvSpPr>
            <a:spLocks noGrp="1"/>
          </p:cNvSpPr>
          <p:nvPr>
            <p:ph type="ftr" sz="quarter" idx="9"/>
          </p:nvPr>
        </p:nvSpPr>
        <p:spPr/>
        <p:txBody>
          <a:bodyPr/>
          <a:lstStyle/>
          <a:p>
            <a:pPr lvl="0"/>
            <a:r>
              <a:rPr lang="en-US" smtClean="0"/>
              <a:t>BRIL Annual Review </a:t>
            </a:r>
            <a:endParaRPr lang="en-US"/>
          </a:p>
        </p:txBody>
      </p:sp>
      <p:sp>
        <p:nvSpPr>
          <p:cNvPr id="4" name="Номер слайда 3"/>
          <p:cNvSpPr>
            <a:spLocks noGrp="1"/>
          </p:cNvSpPr>
          <p:nvPr>
            <p:ph type="sldNum" sz="quarter" idx="8"/>
          </p:nvPr>
        </p:nvSpPr>
        <p:spPr/>
        <p:txBody>
          <a:bodyPr/>
          <a:lstStyle/>
          <a:p>
            <a:pPr lvl="0"/>
            <a:fld id="{3B74612B-2205-4BF2-85D4-AFBA440197CA}" type="slidenum">
              <a:rPr lang="ru-RU" smtClean="0"/>
              <a:t>2</a:t>
            </a:fld>
            <a:endParaRPr lang="ru-RU"/>
          </a:p>
        </p:txBody>
      </p:sp>
      <p:sp>
        <p:nvSpPr>
          <p:cNvPr id="12" name="TextBox 7"/>
          <p:cNvSpPr txBox="1"/>
          <p:nvPr/>
        </p:nvSpPr>
        <p:spPr>
          <a:xfrm>
            <a:off x="144292" y="892631"/>
            <a:ext cx="5666936" cy="369332"/>
          </a:xfrm>
          <a:prstGeom prst="rect">
            <a:avLst/>
          </a:prstGeom>
          <a:solidFill>
            <a:srgbClr val="F57FA4"/>
          </a:solid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dirty="0" smtClean="0">
                <a:solidFill>
                  <a:srgbClr val="000000"/>
                </a:solidFill>
                <a:latin typeface="Times New Roman" pitchFamily="18"/>
                <a:cs typeface="Times New Roman" pitchFamily="18"/>
              </a:rPr>
              <a:t>The obvious advantages mentioned in the reviewers’ report</a:t>
            </a:r>
            <a:endParaRPr lang="ru-RU" sz="1800" b="1" i="0" u="none" strike="noStrike" kern="1200" cap="none" spc="0" baseline="0" dirty="0">
              <a:solidFill>
                <a:srgbClr val="000000"/>
              </a:solidFill>
              <a:uFillTx/>
              <a:latin typeface="Times New Roman" pitchFamily="18"/>
              <a:cs typeface="Times New Roman" pitchFamily="1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p:nvPr/>
        </p:nvSpPr>
        <p:spPr>
          <a:xfrm>
            <a:off x="0" y="0"/>
            <a:ext cx="10080629" cy="754599"/>
          </a:xfrm>
          <a:prstGeom prst="rect">
            <a:avLst/>
          </a:prstGeom>
          <a:solidFill>
            <a:srgbClr val="9A968B"/>
          </a:solid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3500" b="0" i="0" u="none" strike="noStrike" kern="1200" cap="none" spc="0" baseline="0" dirty="0" smtClean="0">
                <a:solidFill>
                  <a:srgbClr val="262626"/>
                </a:solidFill>
                <a:uFillTx/>
                <a:latin typeface="Times New Roman" pitchFamily="18"/>
                <a:cs typeface="Times New Roman" pitchFamily="18"/>
              </a:rPr>
              <a:t>Geometry of the QFL</a:t>
            </a:r>
            <a:endParaRPr lang="ru-RU" sz="3500" b="0" i="0" u="none" strike="noStrike" kern="1200" cap="none" spc="0" baseline="0" dirty="0">
              <a:solidFill>
                <a:srgbClr val="262626"/>
              </a:solidFill>
              <a:uFillTx/>
              <a:latin typeface="Times New Roman" pitchFamily="18"/>
              <a:cs typeface="Times New Roman" pitchFamily="18"/>
            </a:endParaRPr>
          </a:p>
        </p:txBody>
      </p:sp>
      <p:cxnSp>
        <p:nvCxnSpPr>
          <p:cNvPr id="6" name="Прямая соединительная линия 5"/>
          <p:cNvCxnSpPr/>
          <p:nvPr/>
        </p:nvCxnSpPr>
        <p:spPr>
          <a:xfrm>
            <a:off x="0" y="754599"/>
            <a:ext cx="8190509" cy="0"/>
          </a:xfrm>
          <a:prstGeom prst="straightConnector1">
            <a:avLst/>
          </a:prstGeom>
          <a:noFill/>
          <a:ln w="57150" cap="flat">
            <a:solidFill>
              <a:srgbClr val="46D772"/>
            </a:solidFill>
            <a:prstDash val="solid"/>
            <a:miter/>
          </a:ln>
        </p:spPr>
      </p:cxnSp>
      <p:sp>
        <p:nvSpPr>
          <p:cNvPr id="8" name="TextBox 7"/>
          <p:cNvSpPr txBox="1"/>
          <p:nvPr/>
        </p:nvSpPr>
        <p:spPr>
          <a:xfrm>
            <a:off x="1005840" y="2707920"/>
            <a:ext cx="2242771" cy="887251"/>
          </a:xfrm>
          <a:prstGeom prst="rect">
            <a:avLst/>
          </a:prstGeom>
          <a:solidFill>
            <a:srgbClr val="DEE6EF"/>
          </a:solid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defRPr sz="1800"/>
            </a:pPr>
            <a:r>
              <a:rPr lang="en-US" sz="1800" b="0" i="0" u="none" strike="noStrike" kern="1200" cap="none" dirty="0">
                <a:ln>
                  <a:noFill/>
                </a:ln>
                <a:latin typeface="Times New Roman" panose="02020603050405020304" pitchFamily="18" charset="0"/>
                <a:ea typeface="Noto Sans CJK SC" pitchFamily="2"/>
                <a:cs typeface="Times New Roman" panose="02020603050405020304" pitchFamily="18" charset="0"/>
              </a:rPr>
              <a:t>Photodetector</a:t>
            </a:r>
          </a:p>
          <a:p>
            <a:pPr marL="0" marR="0" lvl="0" indent="0" rtl="0" hangingPunct="0">
              <a:lnSpc>
                <a:spcPct val="100000"/>
              </a:lnSpc>
              <a:spcBef>
                <a:spcPts val="0"/>
              </a:spcBef>
              <a:spcAft>
                <a:spcPts val="0"/>
              </a:spcAft>
              <a:buNone/>
              <a:tabLst/>
              <a:defRPr sz="1800"/>
            </a:pPr>
            <a:r>
              <a:rPr lang="en-US" sz="1800" b="0" i="0" u="none" strike="noStrike" kern="1200" cap="none" dirty="0">
                <a:ln>
                  <a:noFill/>
                </a:ln>
                <a:latin typeface="Times New Roman" panose="02020603050405020304" pitchFamily="18" charset="0"/>
                <a:ea typeface="Noto Sans CJK SC" pitchFamily="2"/>
                <a:cs typeface="Times New Roman" panose="02020603050405020304" pitchFamily="18" charset="0"/>
              </a:rPr>
              <a:t>(</a:t>
            </a:r>
            <a:r>
              <a:rPr lang="en-US" sz="1800" b="0" i="0" u="none" strike="noStrike" kern="1200" cap="none" dirty="0" err="1">
                <a:ln>
                  <a:noFill/>
                </a:ln>
                <a:latin typeface="Times New Roman" panose="02020603050405020304" pitchFamily="18" charset="0"/>
                <a:ea typeface="Noto Sans CJK SC" pitchFamily="2"/>
                <a:cs typeface="Times New Roman" panose="02020603050405020304" pitchFamily="18" charset="0"/>
              </a:rPr>
              <a:t>SiPM</a:t>
            </a:r>
            <a:r>
              <a:rPr lang="en-US" sz="1800" b="0" i="0" u="none" strike="noStrike" kern="1200" cap="none" dirty="0">
                <a:ln>
                  <a:noFill/>
                </a:ln>
                <a:latin typeface="Times New Roman" panose="02020603050405020304" pitchFamily="18" charset="0"/>
                <a:ea typeface="Noto Sans CJK SC" pitchFamily="2"/>
                <a:cs typeface="Times New Roman" panose="02020603050405020304" pitchFamily="18" charset="0"/>
              </a:rPr>
              <a:t>, PMT or MCP)</a:t>
            </a:r>
          </a:p>
          <a:p>
            <a:pPr marL="0" marR="0" lvl="0" indent="0" rtl="0" hangingPunct="0">
              <a:lnSpc>
                <a:spcPct val="100000"/>
              </a:lnSpc>
              <a:spcBef>
                <a:spcPts val="0"/>
              </a:spcBef>
              <a:spcAft>
                <a:spcPts val="0"/>
              </a:spcAft>
              <a:buNone/>
              <a:tabLst/>
              <a:defRPr sz="1800"/>
            </a:pPr>
            <a:r>
              <a:rPr lang="en-US" sz="1800" b="0" i="0" u="none" strike="noStrike" kern="1200" cap="none" dirty="0" err="1">
                <a:ln>
                  <a:noFill/>
                </a:ln>
                <a:latin typeface="Times New Roman" panose="02020603050405020304" pitchFamily="18" charset="0"/>
                <a:ea typeface="Noto Sans CJK SC" pitchFamily="2"/>
                <a:cs typeface="Times New Roman" panose="02020603050405020304" pitchFamily="18" charset="0"/>
              </a:rPr>
              <a:t>Ouside</a:t>
            </a:r>
            <a:r>
              <a:rPr lang="en-US" sz="1800" b="0" i="0" u="none" strike="noStrike" kern="1200" cap="none" dirty="0">
                <a:ln>
                  <a:noFill/>
                </a:ln>
                <a:latin typeface="Times New Roman" panose="02020603050405020304" pitchFamily="18" charset="0"/>
                <a:ea typeface="Noto Sans CJK SC" pitchFamily="2"/>
                <a:cs typeface="Times New Roman" panose="02020603050405020304" pitchFamily="18" charset="0"/>
              </a:rPr>
              <a:t> of “hot area”</a:t>
            </a:r>
          </a:p>
        </p:txBody>
      </p:sp>
      <p:pic>
        <p:nvPicPr>
          <p:cNvPr id="9" name="Рисунок 8">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394960" y="825652"/>
            <a:ext cx="4553824" cy="2461422"/>
          </a:xfrm>
          <a:prstGeom prst="rect">
            <a:avLst/>
          </a:prstGeom>
          <a:noFill/>
          <a:ln>
            <a:noFill/>
          </a:ln>
        </p:spPr>
      </p:pic>
      <p:pic>
        <p:nvPicPr>
          <p:cNvPr id="10" name="Рисунок 9">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3735743" y="1638310"/>
            <a:ext cx="666899" cy="1812877"/>
          </a:xfrm>
          <a:prstGeom prst="rect">
            <a:avLst/>
          </a:prstGeom>
          <a:noFill/>
          <a:ln>
            <a:noFill/>
          </a:ln>
        </p:spPr>
      </p:pic>
      <p:sp>
        <p:nvSpPr>
          <p:cNvPr id="11" name="TextBox 10"/>
          <p:cNvSpPr txBox="1"/>
          <p:nvPr/>
        </p:nvSpPr>
        <p:spPr>
          <a:xfrm>
            <a:off x="531673" y="3701171"/>
            <a:ext cx="7623026" cy="976378"/>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SzPct val="45000"/>
              <a:tabLst/>
              <a:defRPr sz="1400"/>
            </a:pPr>
            <a:r>
              <a:rPr lang="en-US" sz="1500" b="0" i="0" u="none" strike="noStrike" kern="1200" cap="none" dirty="0">
                <a:ln>
                  <a:noFill/>
                </a:ln>
                <a:latin typeface="Times New Roman" panose="02020603050405020304" pitchFamily="18" charset="0"/>
                <a:ea typeface="Noto Sans CJK SC" pitchFamily="2"/>
                <a:cs typeface="Times New Roman" panose="02020603050405020304" pitchFamily="18" charset="0"/>
              </a:rPr>
              <a:t>2 detecting channels, each consisting of W/Cu converter, quartz fiber bundle and photodetector</a:t>
            </a:r>
          </a:p>
          <a:p>
            <a:pPr marL="457200" lvl="2" hangingPunct="0">
              <a:buSzPct val="45000"/>
              <a:buFont typeface="StarSymbol"/>
              <a:buChar char="●"/>
              <a:defRPr sz="1400"/>
            </a:pPr>
            <a:r>
              <a:rPr lang="en-US" sz="1500" b="0" i="0" u="none" strike="noStrike" kern="1200" cap="none" dirty="0">
                <a:ln>
                  <a:noFill/>
                </a:ln>
                <a:latin typeface="Times New Roman" panose="02020603050405020304" pitchFamily="18" charset="0"/>
                <a:ea typeface="Noto Sans CJK SC" pitchFamily="2"/>
                <a:cs typeface="Times New Roman" panose="02020603050405020304" pitchFamily="18" charset="0"/>
              </a:rPr>
              <a:t>1</a:t>
            </a:r>
            <a:r>
              <a:rPr lang="en-US" sz="1500" b="0" i="0" u="none" strike="noStrike" kern="1200" cap="none" baseline="30000" dirty="0">
                <a:ln>
                  <a:noFill/>
                </a:ln>
                <a:latin typeface="Times New Roman" panose="02020603050405020304" pitchFamily="18" charset="0"/>
                <a:ea typeface="Noto Sans CJK SC" pitchFamily="2"/>
                <a:cs typeface="Times New Roman" panose="02020603050405020304" pitchFamily="18" charset="0"/>
              </a:rPr>
              <a:t>st</a:t>
            </a:r>
            <a:r>
              <a:rPr lang="en-US" sz="1500" b="0" i="0" u="none" strike="noStrike" kern="1200" cap="none" dirty="0">
                <a:ln>
                  <a:noFill/>
                </a:ln>
                <a:latin typeface="Times New Roman" panose="02020603050405020304" pitchFamily="18" charset="0"/>
                <a:ea typeface="Noto Sans CJK SC" pitchFamily="2"/>
                <a:cs typeface="Times New Roman" panose="02020603050405020304" pitchFamily="18" charset="0"/>
              </a:rPr>
              <a:t> detector is </a:t>
            </a:r>
            <a:r>
              <a:rPr lang="en-US" sz="1500" b="1" i="0" u="none" strike="noStrike" kern="1200" cap="none" dirty="0">
                <a:ln>
                  <a:noFill/>
                </a:ln>
                <a:latin typeface="Times New Roman" panose="02020603050405020304" pitchFamily="18" charset="0"/>
                <a:ea typeface="Noto Sans CJK SC" pitchFamily="2"/>
                <a:cs typeface="Times New Roman" panose="02020603050405020304" pitchFamily="18" charset="0"/>
              </a:rPr>
              <a:t>fixed at R~40cm,</a:t>
            </a:r>
            <a:r>
              <a:rPr lang="en-US" sz="1500" b="0" i="0" u="none" strike="noStrike" kern="1200" cap="none" dirty="0">
                <a:ln>
                  <a:noFill/>
                </a:ln>
                <a:latin typeface="Times New Roman" panose="02020603050405020304" pitchFamily="18" charset="0"/>
                <a:ea typeface="Noto Sans CJK SC" pitchFamily="2"/>
                <a:cs typeface="Times New Roman" panose="02020603050405020304" pitchFamily="18" charset="0"/>
              </a:rPr>
              <a:t> its occupancy is optimized for maximum </a:t>
            </a:r>
            <a:r>
              <a:rPr lang="en-US" sz="1500" b="0" i="0" u="none" strike="noStrike" kern="1200" cap="none" dirty="0" err="1">
                <a:ln>
                  <a:noFill/>
                </a:ln>
                <a:latin typeface="Times New Roman" panose="02020603050405020304" pitchFamily="18" charset="0"/>
                <a:ea typeface="Noto Sans CJK SC" pitchFamily="2"/>
                <a:cs typeface="Times New Roman" panose="02020603050405020304" pitchFamily="18" charset="0"/>
              </a:rPr>
              <a:t>BbB</a:t>
            </a:r>
            <a:r>
              <a:rPr lang="en-US" sz="1500" b="0" i="0" u="none" strike="noStrike" kern="1200" cap="none" dirty="0">
                <a:ln>
                  <a:noFill/>
                </a:ln>
                <a:latin typeface="Times New Roman" panose="02020603050405020304" pitchFamily="18" charset="0"/>
                <a:ea typeface="Noto Sans CJK SC" pitchFamily="2"/>
                <a:cs typeface="Times New Roman" panose="02020603050405020304" pitchFamily="18" charset="0"/>
              </a:rPr>
              <a:t> luminosity</a:t>
            </a:r>
          </a:p>
          <a:p>
            <a:pPr marL="457200" lvl="2" hangingPunct="0">
              <a:buSzPct val="45000"/>
              <a:buFont typeface="StarSymbol"/>
              <a:buChar char="●"/>
              <a:defRPr sz="1400"/>
            </a:pPr>
            <a:r>
              <a:rPr lang="en-US" sz="1500" b="0" i="0" u="none" strike="noStrike" kern="1200" cap="none" dirty="0">
                <a:ln>
                  <a:noFill/>
                </a:ln>
                <a:latin typeface="Times New Roman" panose="02020603050405020304" pitchFamily="18" charset="0"/>
                <a:ea typeface="Noto Sans CJK SC" pitchFamily="2"/>
                <a:cs typeface="Times New Roman" panose="02020603050405020304" pitchFamily="18" charset="0"/>
              </a:rPr>
              <a:t>2</a:t>
            </a:r>
            <a:r>
              <a:rPr lang="en-US" sz="1500" b="0" i="0" u="none" strike="noStrike" kern="1200" cap="none" baseline="30000" dirty="0">
                <a:ln>
                  <a:noFill/>
                </a:ln>
                <a:latin typeface="Times New Roman" panose="02020603050405020304" pitchFamily="18" charset="0"/>
                <a:ea typeface="Noto Sans CJK SC" pitchFamily="2"/>
                <a:cs typeface="Times New Roman" panose="02020603050405020304" pitchFamily="18" charset="0"/>
              </a:rPr>
              <a:t>nd</a:t>
            </a:r>
            <a:r>
              <a:rPr lang="en-US" sz="1500" b="0" i="0" u="none" strike="noStrike" kern="1200" cap="none" dirty="0">
                <a:ln>
                  <a:noFill/>
                </a:ln>
                <a:latin typeface="Times New Roman" panose="02020603050405020304" pitchFamily="18" charset="0"/>
                <a:ea typeface="Noto Sans CJK SC" pitchFamily="2"/>
                <a:cs typeface="Times New Roman" panose="02020603050405020304" pitchFamily="18" charset="0"/>
              </a:rPr>
              <a:t> detector </a:t>
            </a:r>
            <a:r>
              <a:rPr lang="en-US" sz="1500" b="1" i="0" u="none" strike="noStrike" kern="1200" cap="none" dirty="0">
                <a:ln>
                  <a:noFill/>
                </a:ln>
                <a:latin typeface="Times New Roman" panose="02020603050405020304" pitchFamily="18" charset="0"/>
                <a:ea typeface="Noto Sans CJK SC" pitchFamily="2"/>
                <a:cs typeface="Times New Roman" panose="02020603050405020304" pitchFamily="18" charset="0"/>
              </a:rPr>
              <a:t>is movable along R in range (10</a:t>
            </a:r>
            <a:r>
              <a:rPr lang="zh-CN" sz="1500" b="1" i="0" u="none" strike="noStrike" kern="1200" cap="none" dirty="0">
                <a:ln>
                  <a:noFill/>
                </a:ln>
                <a:latin typeface="Times New Roman" panose="02020603050405020304" pitchFamily="18" charset="0"/>
                <a:ea typeface="Liberation Sans" pitchFamily="34"/>
                <a:cs typeface="Times New Roman" panose="02020603050405020304" pitchFamily="18" charset="0"/>
              </a:rPr>
              <a:t>÷36</a:t>
            </a:r>
            <a:r>
              <a:rPr lang="en-US" sz="1500" b="1" i="0" u="none" strike="noStrike" kern="1200" cap="none" dirty="0">
                <a:ln>
                  <a:noFill/>
                </a:ln>
                <a:latin typeface="Times New Roman" panose="02020603050405020304" pitchFamily="18" charset="0"/>
                <a:ea typeface="Liberation Sans" pitchFamily="34"/>
                <a:cs typeface="Times New Roman" panose="02020603050405020304" pitchFamily="18" charset="0"/>
              </a:rPr>
              <a:t>)cm,</a:t>
            </a:r>
            <a:r>
              <a:rPr lang="en-US" sz="1500" b="0" i="0" u="none" strike="noStrike" kern="1200" cap="none" dirty="0">
                <a:ln>
                  <a:noFill/>
                </a:ln>
                <a:latin typeface="Times New Roman" panose="02020603050405020304" pitchFamily="18" charset="0"/>
                <a:ea typeface="Liberation Sans" pitchFamily="34"/>
                <a:cs typeface="Times New Roman" panose="02020603050405020304" pitchFamily="18" charset="0"/>
              </a:rPr>
              <a:t> depending on </a:t>
            </a:r>
            <a:r>
              <a:rPr lang="en-US" sz="1500" b="0" i="0" u="none" strike="noStrike" kern="1200" cap="none" dirty="0" err="1">
                <a:ln>
                  <a:noFill/>
                </a:ln>
                <a:latin typeface="Times New Roman" panose="02020603050405020304" pitchFamily="18" charset="0"/>
                <a:ea typeface="Liberation Sans" pitchFamily="34"/>
                <a:cs typeface="Times New Roman" panose="02020603050405020304" pitchFamily="18" charset="0"/>
              </a:rPr>
              <a:t>BbB</a:t>
            </a:r>
            <a:r>
              <a:rPr lang="en-US" sz="1500" b="0" i="0" u="none" strike="noStrike" kern="1200" cap="none" dirty="0">
                <a:ln>
                  <a:noFill/>
                </a:ln>
                <a:latin typeface="Times New Roman" panose="02020603050405020304" pitchFamily="18" charset="0"/>
                <a:ea typeface="Liberation Sans" pitchFamily="34"/>
                <a:cs typeface="Times New Roman" panose="02020603050405020304" pitchFamily="18" charset="0"/>
              </a:rPr>
              <a:t> luminosity</a:t>
            </a:r>
          </a:p>
          <a:p>
            <a:pPr marL="457200" lvl="2" hangingPunct="0">
              <a:buSzPct val="45000"/>
              <a:buFont typeface="StarSymbol"/>
              <a:buChar char="●"/>
              <a:defRPr sz="1400"/>
            </a:pPr>
            <a:r>
              <a:rPr lang="en-US" sz="1500" b="0" i="0" u="none" strike="noStrike" kern="1200" cap="none" dirty="0">
                <a:ln>
                  <a:noFill/>
                </a:ln>
                <a:latin typeface="Times New Roman" panose="02020603050405020304" pitchFamily="18" charset="0"/>
                <a:ea typeface="Liberation Sans" pitchFamily="34"/>
                <a:cs typeface="Times New Roman" panose="02020603050405020304" pitchFamily="18" charset="0"/>
              </a:rPr>
              <a:t>Both channels are read out continuously </a:t>
            </a:r>
            <a:r>
              <a:rPr lang="en-US" sz="1500" b="0" i="0" u="none" strike="noStrike" kern="1200" cap="none" dirty="0">
                <a:ln>
                  <a:noFill/>
                </a:ln>
                <a:latin typeface="Times New Roman" panose="02020603050405020304" pitchFamily="18" charset="0"/>
                <a:ea typeface="Noto Sans CJK SC" pitchFamily="2"/>
                <a:cs typeface="Times New Roman" panose="02020603050405020304" pitchFamily="18" charset="0"/>
              </a:rPr>
              <a:t> </a:t>
            </a:r>
          </a:p>
        </p:txBody>
      </p:sp>
      <p:sp>
        <p:nvSpPr>
          <p:cNvPr id="12" name="TextBox 11"/>
          <p:cNvSpPr txBox="1"/>
          <p:nvPr/>
        </p:nvSpPr>
        <p:spPr>
          <a:xfrm>
            <a:off x="640080" y="1005840"/>
            <a:ext cx="2377439" cy="602280"/>
          </a:xfrm>
          <a:prstGeom prst="rect">
            <a:avLst/>
          </a:prstGeom>
          <a:solidFill>
            <a:srgbClr val="DEE6EF"/>
          </a:solid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1800"/>
            </a:pPr>
            <a:r>
              <a:rPr lang="en-US" sz="1800" b="0" i="0" u="none" strike="noStrike" kern="1200" cap="none" dirty="0">
                <a:ln>
                  <a:noFill/>
                </a:ln>
                <a:latin typeface="Times New Roman" panose="02020603050405020304" pitchFamily="18" charset="0"/>
                <a:ea typeface="Noto Sans CJK SC" pitchFamily="2"/>
                <a:cs typeface="Times New Roman" panose="02020603050405020304" pitchFamily="18" charset="0"/>
              </a:rPr>
              <a:t>W80Cu20 converter,</a:t>
            </a:r>
          </a:p>
          <a:p>
            <a:pPr marL="0" marR="0" lvl="0" indent="0" rtl="0" hangingPunct="0">
              <a:lnSpc>
                <a:spcPct val="100000"/>
              </a:lnSpc>
              <a:spcBef>
                <a:spcPts val="0"/>
              </a:spcBef>
              <a:spcAft>
                <a:spcPts val="0"/>
              </a:spcAft>
              <a:buNone/>
              <a:tabLst/>
              <a:defRPr sz="1800"/>
            </a:pPr>
            <a:r>
              <a:rPr lang="en-US" sz="1800" b="0" i="0" u="none" strike="noStrike" kern="1200" cap="none" dirty="0">
                <a:ln>
                  <a:noFill/>
                </a:ln>
                <a:latin typeface="Times New Roman" panose="02020603050405020304" pitchFamily="18" charset="0"/>
                <a:ea typeface="Noto Sans CJK SC" pitchFamily="2"/>
                <a:cs typeface="Times New Roman" panose="02020603050405020304" pitchFamily="18" charset="0"/>
              </a:rPr>
              <a:t>1x2x6cm</a:t>
            </a:r>
            <a:r>
              <a:rPr lang="en-US" sz="1800" b="0" i="0" u="none" strike="noStrike" kern="1200" cap="none" baseline="33000" dirty="0">
                <a:ln>
                  <a:noFill/>
                </a:ln>
                <a:latin typeface="Times New Roman" panose="02020603050405020304" pitchFamily="18" charset="0"/>
                <a:ea typeface="Noto Sans CJK SC" pitchFamily="2"/>
                <a:cs typeface="Times New Roman" panose="02020603050405020304" pitchFamily="18" charset="0"/>
              </a:rPr>
              <a:t>3</a:t>
            </a:r>
          </a:p>
        </p:txBody>
      </p:sp>
      <p:sp>
        <p:nvSpPr>
          <p:cNvPr id="13" name="TextBox 12"/>
          <p:cNvSpPr txBox="1"/>
          <p:nvPr/>
        </p:nvSpPr>
        <p:spPr>
          <a:xfrm>
            <a:off x="1005840" y="1811880"/>
            <a:ext cx="2194560" cy="657000"/>
          </a:xfrm>
          <a:prstGeom prst="rect">
            <a:avLst/>
          </a:prstGeom>
          <a:solidFill>
            <a:srgbClr val="DEE6EF"/>
          </a:solidFill>
          <a:ln>
            <a:noFill/>
          </a:ln>
        </p:spPr>
        <p:txBody>
          <a:bodyPr vert="horz" wrap="none" lIns="90000" tIns="45000" rIns="90000" bIns="45000" anchorCtr="0" compatLnSpc="0"/>
          <a:lstStyle/>
          <a:p>
            <a:pPr marL="0" marR="0" lvl="0" indent="0" rtl="0" hangingPunct="0">
              <a:lnSpc>
                <a:spcPct val="100000"/>
              </a:lnSpc>
              <a:spcBef>
                <a:spcPts val="0"/>
              </a:spcBef>
              <a:spcAft>
                <a:spcPts val="0"/>
              </a:spcAft>
              <a:buNone/>
              <a:tabLst/>
              <a:defRPr sz="1800"/>
            </a:pPr>
            <a:r>
              <a:rPr lang="en-US" sz="1800" b="0" i="0" u="none" strike="noStrike" kern="1200" cap="none" dirty="0">
                <a:ln>
                  <a:noFill/>
                </a:ln>
                <a:latin typeface="Times New Roman" panose="02020603050405020304" pitchFamily="18" charset="0"/>
                <a:ea typeface="Noto Sans CJK SC" pitchFamily="2"/>
                <a:cs typeface="Times New Roman" panose="02020603050405020304" pitchFamily="18" charset="0"/>
              </a:rPr>
              <a:t>Quartz fiber bundle</a:t>
            </a:r>
          </a:p>
          <a:p>
            <a:pPr marL="0" marR="0" lvl="0" indent="0" rtl="0" hangingPunct="0">
              <a:lnSpc>
                <a:spcPct val="100000"/>
              </a:lnSpc>
              <a:spcBef>
                <a:spcPts val="0"/>
              </a:spcBef>
              <a:spcAft>
                <a:spcPts val="0"/>
              </a:spcAft>
              <a:buNone/>
              <a:tabLst/>
              <a:defRPr sz="1800"/>
            </a:pPr>
            <a:r>
              <a:rPr lang="en-US" sz="1800" b="0" i="0" u="none" strike="noStrike" kern="1200" cap="none" dirty="0">
                <a:ln>
                  <a:noFill/>
                </a:ln>
                <a:latin typeface="Times New Roman" panose="02020603050405020304" pitchFamily="18" charset="0"/>
                <a:ea typeface="Noto Sans CJK SC" pitchFamily="2"/>
                <a:cs typeface="Times New Roman" panose="02020603050405020304" pitchFamily="18" charset="0"/>
              </a:rPr>
              <a:t>~2m long</a:t>
            </a:r>
          </a:p>
        </p:txBody>
      </p:sp>
      <p:sp>
        <p:nvSpPr>
          <p:cNvPr id="14" name="Прямая соединительная линия 13"/>
          <p:cNvSpPr/>
          <p:nvPr/>
        </p:nvSpPr>
        <p:spPr>
          <a:xfrm>
            <a:off x="3017520" y="1097280"/>
            <a:ext cx="742493" cy="475560"/>
          </a:xfrm>
          <a:prstGeom prst="line">
            <a:avLst/>
          </a:prstGeom>
          <a:noFill/>
          <a:ln w="0">
            <a:solidFill>
              <a:srgbClr val="3465A4"/>
            </a:solidFill>
            <a:prstDash val="solid"/>
            <a:tailEnd type="arrow"/>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pitchFamily="2"/>
              <a:cs typeface="Lohit Devanagari" pitchFamily="2"/>
            </a:endParaRPr>
          </a:p>
        </p:txBody>
      </p:sp>
      <p:sp>
        <p:nvSpPr>
          <p:cNvPr id="15" name="Прямая соединительная линия 14"/>
          <p:cNvSpPr/>
          <p:nvPr/>
        </p:nvSpPr>
        <p:spPr>
          <a:xfrm>
            <a:off x="3200400" y="2194560"/>
            <a:ext cx="410931" cy="182878"/>
          </a:xfrm>
          <a:prstGeom prst="line">
            <a:avLst/>
          </a:prstGeom>
          <a:noFill/>
          <a:ln w="0">
            <a:solidFill>
              <a:srgbClr val="3465A4"/>
            </a:solidFill>
            <a:prstDash val="solid"/>
            <a:tailEnd type="arrow"/>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pitchFamily="2"/>
              <a:cs typeface="Lohit Devanagari" pitchFamily="2"/>
            </a:endParaRPr>
          </a:p>
        </p:txBody>
      </p:sp>
      <p:sp>
        <p:nvSpPr>
          <p:cNvPr id="16" name="Прямая соединительная линия 15"/>
          <p:cNvSpPr/>
          <p:nvPr/>
        </p:nvSpPr>
        <p:spPr>
          <a:xfrm>
            <a:off x="4069193" y="2600264"/>
            <a:ext cx="1958531" cy="428229"/>
          </a:xfrm>
          <a:prstGeom prst="line">
            <a:avLst/>
          </a:prstGeom>
          <a:noFill/>
          <a:ln w="0">
            <a:solidFill>
              <a:srgbClr val="000000"/>
            </a:solidFill>
            <a:prstDash val="solid"/>
            <a:tailEnd type="arrow"/>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pitchFamily="2"/>
              <a:cs typeface="Lohit Devanagari" pitchFamily="2"/>
            </a:endParaRPr>
          </a:p>
        </p:txBody>
      </p:sp>
      <p:sp>
        <p:nvSpPr>
          <p:cNvPr id="17" name="Прямая соединительная линия 16"/>
          <p:cNvSpPr/>
          <p:nvPr/>
        </p:nvSpPr>
        <p:spPr>
          <a:xfrm flipV="1">
            <a:off x="4212268" y="1811879"/>
            <a:ext cx="2100749" cy="560413"/>
          </a:xfrm>
          <a:prstGeom prst="line">
            <a:avLst/>
          </a:prstGeom>
          <a:noFill/>
          <a:ln w="0">
            <a:solidFill>
              <a:srgbClr val="000000"/>
            </a:solidFill>
            <a:prstDash val="solid"/>
            <a:tailEnd type="arrow"/>
          </a:ln>
        </p:spPr>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pitchFamily="2"/>
              <a:cs typeface="Lohit Devanagari" pitchFamily="2"/>
            </a:endParaRPr>
          </a:p>
        </p:txBody>
      </p:sp>
      <p:sp>
        <p:nvSpPr>
          <p:cNvPr id="2" name="Дата 1"/>
          <p:cNvSpPr>
            <a:spLocks noGrp="1"/>
          </p:cNvSpPr>
          <p:nvPr>
            <p:ph type="dt" sz="half" idx="7"/>
          </p:nvPr>
        </p:nvSpPr>
        <p:spPr/>
        <p:txBody>
          <a:bodyPr/>
          <a:lstStyle/>
          <a:p>
            <a:pPr lvl="0"/>
            <a:r>
              <a:rPr lang="ru-RU" smtClean="0"/>
              <a:t>22/06/2020</a:t>
            </a:r>
            <a:endParaRPr lang="en-US"/>
          </a:p>
        </p:txBody>
      </p:sp>
      <p:sp>
        <p:nvSpPr>
          <p:cNvPr id="3" name="Нижний колонтитул 2"/>
          <p:cNvSpPr>
            <a:spLocks noGrp="1"/>
          </p:cNvSpPr>
          <p:nvPr>
            <p:ph type="ftr" sz="quarter" idx="9"/>
          </p:nvPr>
        </p:nvSpPr>
        <p:spPr/>
        <p:txBody>
          <a:bodyPr/>
          <a:lstStyle/>
          <a:p>
            <a:pPr lvl="0"/>
            <a:r>
              <a:rPr lang="en-US" smtClean="0"/>
              <a:t>BRIL Annual Review </a:t>
            </a:r>
            <a:endParaRPr lang="en-US"/>
          </a:p>
        </p:txBody>
      </p:sp>
      <p:sp>
        <p:nvSpPr>
          <p:cNvPr id="4" name="Номер слайда 3"/>
          <p:cNvSpPr>
            <a:spLocks noGrp="1"/>
          </p:cNvSpPr>
          <p:nvPr>
            <p:ph type="sldNum" sz="quarter" idx="8"/>
          </p:nvPr>
        </p:nvSpPr>
        <p:spPr/>
        <p:txBody>
          <a:bodyPr/>
          <a:lstStyle/>
          <a:p>
            <a:pPr lvl="0"/>
            <a:fld id="{3B74612B-2205-4BF2-85D4-AFBA440197CA}" type="slidenum">
              <a:rPr lang="ru-RU" smtClean="0"/>
              <a:t>3</a:t>
            </a:fld>
            <a:endParaRPr lang="ru-RU"/>
          </a:p>
        </p:txBody>
      </p:sp>
      <p:sp>
        <p:nvSpPr>
          <p:cNvPr id="18" name="TextBox 7"/>
          <p:cNvSpPr txBox="1"/>
          <p:nvPr/>
        </p:nvSpPr>
        <p:spPr>
          <a:xfrm>
            <a:off x="3611331" y="4742867"/>
            <a:ext cx="4903907" cy="369332"/>
          </a:xfrm>
          <a:prstGeom prst="rect">
            <a:avLst/>
          </a:prstGeom>
          <a:solidFill>
            <a:srgbClr val="F57FA4"/>
          </a:solid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kern="0" dirty="0" smtClean="0">
                <a:solidFill>
                  <a:srgbClr val="000000"/>
                </a:solidFill>
                <a:latin typeface="Times New Roman" pitchFamily="18"/>
                <a:cs typeface="Times New Roman" pitchFamily="18"/>
              </a:rPr>
              <a:t>A single geometry was chosen to show the concept</a:t>
            </a:r>
            <a:endParaRPr lang="ru-RU" sz="1800" b="1" i="0" u="none" strike="noStrike" kern="1200" cap="none" spc="0" baseline="0" dirty="0">
              <a:solidFill>
                <a:srgbClr val="000000"/>
              </a:solidFill>
              <a:uFillTx/>
              <a:latin typeface="Times New Roman" pitchFamily="18"/>
              <a:cs typeface="Times New Roman" pitchFamily="18"/>
            </a:endParaRPr>
          </a:p>
        </p:txBody>
      </p:sp>
    </p:spTree>
    <p:extLst>
      <p:ext uri="{BB962C8B-B14F-4D97-AF65-F5344CB8AC3E}">
        <p14:creationId xmlns:p14="http://schemas.microsoft.com/office/powerpoint/2010/main" val="1593294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CustomShape 1"/>
          <p:cNvSpPr/>
          <p:nvPr/>
        </p:nvSpPr>
        <p:spPr>
          <a:xfrm>
            <a:off x="692640" y="5255280"/>
            <a:ext cx="2267640" cy="30168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sp>
        <p:nvSpPr>
          <p:cNvPr id="372" name="CustomShape 2"/>
          <p:cNvSpPr/>
          <p:nvPr/>
        </p:nvSpPr>
        <p:spPr>
          <a:xfrm>
            <a:off x="3338640" y="5254920"/>
            <a:ext cx="3401640" cy="30204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sp>
      <p:grpSp>
        <p:nvGrpSpPr>
          <p:cNvPr id="373" name="Group 3"/>
          <p:cNvGrpSpPr/>
          <p:nvPr/>
        </p:nvGrpSpPr>
        <p:grpSpPr>
          <a:xfrm>
            <a:off x="5875552" y="1821590"/>
            <a:ext cx="3816025" cy="3100287"/>
            <a:chOff x="5577840" y="1371600"/>
            <a:chExt cx="4051800" cy="3291840"/>
          </a:xfrm>
        </p:grpSpPr>
        <p:pic>
          <p:nvPicPr>
            <p:cNvPr id="374" name="Изображение 11" descr="1.PNG"/>
            <p:cNvPicPr/>
            <p:nvPr/>
          </p:nvPicPr>
          <p:blipFill>
            <a:blip r:embed="rId2"/>
            <a:stretch/>
          </p:blipFill>
          <p:spPr>
            <a:xfrm>
              <a:off x="5577840" y="1371600"/>
              <a:ext cx="4051800" cy="3278160"/>
            </a:xfrm>
            <a:prstGeom prst="rect">
              <a:avLst/>
            </a:prstGeom>
            <a:ln>
              <a:noFill/>
            </a:ln>
          </p:spPr>
        </p:pic>
        <p:cxnSp>
          <p:nvCxnSpPr>
            <p:cNvPr id="375" name="Line 4"/>
            <p:cNvCxnSpPr/>
            <p:nvPr/>
          </p:nvCxnSpPr>
          <p:spPr>
            <a:xfrm flipH="1">
              <a:off x="6555240" y="3049200"/>
              <a:ext cx="723600" cy="1591560"/>
            </a:xfrm>
            <a:prstGeom prst="curvedConnector3">
              <a:avLst/>
            </a:prstGeom>
            <a:ln w="12600">
              <a:solidFill>
                <a:srgbClr val="BDD7EE"/>
              </a:solidFill>
              <a:miter/>
            </a:ln>
          </p:spPr>
        </p:cxnSp>
        <p:cxnSp>
          <p:nvCxnSpPr>
            <p:cNvPr id="376" name="Line 5"/>
            <p:cNvCxnSpPr/>
            <p:nvPr/>
          </p:nvCxnSpPr>
          <p:spPr>
            <a:xfrm flipH="1">
              <a:off x="6572160" y="3068640"/>
              <a:ext cx="723960" cy="1591560"/>
            </a:xfrm>
            <a:prstGeom prst="curvedConnector3">
              <a:avLst/>
            </a:prstGeom>
            <a:ln w="12600">
              <a:solidFill>
                <a:srgbClr val="BDD7EE"/>
              </a:solidFill>
              <a:miter/>
            </a:ln>
          </p:spPr>
        </p:cxnSp>
        <p:cxnSp>
          <p:nvCxnSpPr>
            <p:cNvPr id="377" name="Line 6"/>
            <p:cNvCxnSpPr/>
            <p:nvPr/>
          </p:nvCxnSpPr>
          <p:spPr>
            <a:xfrm flipH="1">
              <a:off x="6568200" y="3064320"/>
              <a:ext cx="723600" cy="1591200"/>
            </a:xfrm>
            <a:prstGeom prst="curvedConnector3">
              <a:avLst/>
            </a:prstGeom>
            <a:ln w="12600">
              <a:solidFill>
                <a:srgbClr val="BDD7EE"/>
              </a:solidFill>
              <a:miter/>
            </a:ln>
          </p:spPr>
        </p:cxnSp>
        <p:sp>
          <p:nvSpPr>
            <p:cNvPr id="378" name="CustomShape 7"/>
            <p:cNvSpPr/>
            <p:nvPr/>
          </p:nvSpPr>
          <p:spPr>
            <a:xfrm>
              <a:off x="6618240" y="3102840"/>
              <a:ext cx="1110240" cy="1540800"/>
            </a:xfrm>
            <a:custGeom>
              <a:avLst/>
              <a:gdLst/>
              <a:ahLst/>
              <a:cxnLst/>
              <a:rect l="l" t="t" r="r" b="b"/>
              <a:pathLst>
                <a:path w="1627187" h="2029354">
                  <a:moveTo>
                    <a:pt x="1622777" y="0"/>
                  </a:moveTo>
                  <a:cubicBezTo>
                    <a:pt x="1543402" y="83344"/>
                    <a:pt x="1464027" y="166688"/>
                    <a:pt x="1384652" y="206375"/>
                  </a:cubicBezTo>
                  <a:cubicBezTo>
                    <a:pt x="1305277" y="246062"/>
                    <a:pt x="1239131" y="156104"/>
                    <a:pt x="1146527" y="238125"/>
                  </a:cubicBezTo>
                  <a:cubicBezTo>
                    <a:pt x="1053923" y="320146"/>
                    <a:pt x="911048" y="576792"/>
                    <a:pt x="829027" y="698500"/>
                  </a:cubicBezTo>
                  <a:cubicBezTo>
                    <a:pt x="747006" y="820208"/>
                    <a:pt x="731131" y="904875"/>
                    <a:pt x="654402" y="968375"/>
                  </a:cubicBezTo>
                  <a:cubicBezTo>
                    <a:pt x="577673" y="1031875"/>
                    <a:pt x="453319" y="1029229"/>
                    <a:pt x="368652" y="1079500"/>
                  </a:cubicBezTo>
                  <a:cubicBezTo>
                    <a:pt x="283985" y="1129771"/>
                    <a:pt x="199319" y="1193271"/>
                    <a:pt x="146402" y="1270000"/>
                  </a:cubicBezTo>
                  <a:cubicBezTo>
                    <a:pt x="93485" y="1346729"/>
                    <a:pt x="74964" y="1426104"/>
                    <a:pt x="51152" y="1539875"/>
                  </a:cubicBezTo>
                  <a:cubicBezTo>
                    <a:pt x="27340" y="1653646"/>
                    <a:pt x="11464" y="1875896"/>
                    <a:pt x="3527" y="1952625"/>
                  </a:cubicBezTo>
                  <a:cubicBezTo>
                    <a:pt x="-4410" y="2029354"/>
                    <a:pt x="3527" y="2000250"/>
                    <a:pt x="3527" y="2000250"/>
                  </a:cubicBezTo>
                </a:path>
              </a:pathLst>
            </a:custGeom>
            <a:noFill/>
            <a:ln w="12600">
              <a:solidFill>
                <a:srgbClr val="BDD7EE"/>
              </a:solidFill>
              <a:miter/>
            </a:ln>
          </p:spPr>
          <p:style>
            <a:lnRef idx="0">
              <a:scrgbClr r="0" g="0" b="0"/>
            </a:lnRef>
            <a:fillRef idx="0">
              <a:scrgbClr r="0" g="0" b="0"/>
            </a:fillRef>
            <a:effectRef idx="0">
              <a:scrgbClr r="0" g="0" b="0"/>
            </a:effectRef>
            <a:fontRef idx="minor"/>
          </p:style>
        </p:sp>
        <p:sp>
          <p:nvSpPr>
            <p:cNvPr id="379" name="CustomShape 8"/>
            <p:cNvSpPr/>
            <p:nvPr/>
          </p:nvSpPr>
          <p:spPr>
            <a:xfrm>
              <a:off x="6635880" y="3122640"/>
              <a:ext cx="1110240" cy="1540800"/>
            </a:xfrm>
            <a:custGeom>
              <a:avLst/>
              <a:gdLst/>
              <a:ahLst/>
              <a:cxnLst/>
              <a:rect l="l" t="t" r="r" b="b"/>
              <a:pathLst>
                <a:path w="1627187" h="2029354">
                  <a:moveTo>
                    <a:pt x="1622777" y="0"/>
                  </a:moveTo>
                  <a:cubicBezTo>
                    <a:pt x="1543402" y="83344"/>
                    <a:pt x="1464027" y="166688"/>
                    <a:pt x="1384652" y="206375"/>
                  </a:cubicBezTo>
                  <a:cubicBezTo>
                    <a:pt x="1305277" y="246062"/>
                    <a:pt x="1239131" y="156104"/>
                    <a:pt x="1146527" y="238125"/>
                  </a:cubicBezTo>
                  <a:cubicBezTo>
                    <a:pt x="1053923" y="320146"/>
                    <a:pt x="911048" y="576792"/>
                    <a:pt x="829027" y="698500"/>
                  </a:cubicBezTo>
                  <a:cubicBezTo>
                    <a:pt x="747006" y="820208"/>
                    <a:pt x="731131" y="904875"/>
                    <a:pt x="654402" y="968375"/>
                  </a:cubicBezTo>
                  <a:cubicBezTo>
                    <a:pt x="577673" y="1031875"/>
                    <a:pt x="453319" y="1029229"/>
                    <a:pt x="368652" y="1079500"/>
                  </a:cubicBezTo>
                  <a:cubicBezTo>
                    <a:pt x="283985" y="1129771"/>
                    <a:pt x="199319" y="1193271"/>
                    <a:pt x="146402" y="1270000"/>
                  </a:cubicBezTo>
                  <a:cubicBezTo>
                    <a:pt x="93485" y="1346729"/>
                    <a:pt x="74964" y="1426104"/>
                    <a:pt x="51152" y="1539875"/>
                  </a:cubicBezTo>
                  <a:cubicBezTo>
                    <a:pt x="27340" y="1653646"/>
                    <a:pt x="11464" y="1875896"/>
                    <a:pt x="3527" y="1952625"/>
                  </a:cubicBezTo>
                  <a:cubicBezTo>
                    <a:pt x="-4410" y="2029354"/>
                    <a:pt x="3527" y="2000250"/>
                    <a:pt x="3527" y="2000250"/>
                  </a:cubicBezTo>
                </a:path>
              </a:pathLst>
            </a:custGeom>
            <a:noFill/>
            <a:ln w="12600">
              <a:solidFill>
                <a:srgbClr val="BDD7EE"/>
              </a:solidFill>
              <a:miter/>
            </a:ln>
          </p:spPr>
          <p:style>
            <a:lnRef idx="0">
              <a:scrgbClr r="0" g="0" b="0"/>
            </a:lnRef>
            <a:fillRef idx="0">
              <a:scrgbClr r="0" g="0" b="0"/>
            </a:fillRef>
            <a:effectRef idx="0">
              <a:scrgbClr r="0" g="0" b="0"/>
            </a:effectRef>
            <a:fontRef idx="minor"/>
          </p:style>
        </p:sp>
        <p:sp>
          <p:nvSpPr>
            <p:cNvPr id="380" name="CustomShape 9"/>
            <p:cNvSpPr/>
            <p:nvPr/>
          </p:nvSpPr>
          <p:spPr>
            <a:xfrm>
              <a:off x="6620760" y="3105720"/>
              <a:ext cx="1110240" cy="1540440"/>
            </a:xfrm>
            <a:custGeom>
              <a:avLst/>
              <a:gdLst/>
              <a:ahLst/>
              <a:cxnLst/>
              <a:rect l="l" t="t" r="r" b="b"/>
              <a:pathLst>
                <a:path w="1627187" h="2029354">
                  <a:moveTo>
                    <a:pt x="1622777" y="0"/>
                  </a:moveTo>
                  <a:cubicBezTo>
                    <a:pt x="1543402" y="83344"/>
                    <a:pt x="1464027" y="166688"/>
                    <a:pt x="1384652" y="206375"/>
                  </a:cubicBezTo>
                  <a:cubicBezTo>
                    <a:pt x="1305277" y="246062"/>
                    <a:pt x="1239131" y="156104"/>
                    <a:pt x="1146527" y="238125"/>
                  </a:cubicBezTo>
                  <a:cubicBezTo>
                    <a:pt x="1053923" y="320146"/>
                    <a:pt x="911048" y="576792"/>
                    <a:pt x="829027" y="698500"/>
                  </a:cubicBezTo>
                  <a:cubicBezTo>
                    <a:pt x="747006" y="820208"/>
                    <a:pt x="731131" y="904875"/>
                    <a:pt x="654402" y="968375"/>
                  </a:cubicBezTo>
                  <a:cubicBezTo>
                    <a:pt x="577673" y="1031875"/>
                    <a:pt x="453319" y="1029229"/>
                    <a:pt x="368652" y="1079500"/>
                  </a:cubicBezTo>
                  <a:cubicBezTo>
                    <a:pt x="283985" y="1129771"/>
                    <a:pt x="199319" y="1193271"/>
                    <a:pt x="146402" y="1270000"/>
                  </a:cubicBezTo>
                  <a:cubicBezTo>
                    <a:pt x="93485" y="1346729"/>
                    <a:pt x="74964" y="1426104"/>
                    <a:pt x="51152" y="1539875"/>
                  </a:cubicBezTo>
                  <a:cubicBezTo>
                    <a:pt x="27340" y="1653646"/>
                    <a:pt x="11464" y="1875896"/>
                    <a:pt x="3527" y="1952625"/>
                  </a:cubicBezTo>
                  <a:cubicBezTo>
                    <a:pt x="-4410" y="2029354"/>
                    <a:pt x="3527" y="2000250"/>
                    <a:pt x="3527" y="2000250"/>
                  </a:cubicBezTo>
                </a:path>
              </a:pathLst>
            </a:custGeom>
            <a:noFill/>
            <a:ln w="12600">
              <a:solidFill>
                <a:srgbClr val="BDD7EE"/>
              </a:solidFill>
              <a:miter/>
            </a:ln>
          </p:spPr>
          <p:style>
            <a:lnRef idx="0">
              <a:scrgbClr r="0" g="0" b="0"/>
            </a:lnRef>
            <a:fillRef idx="0">
              <a:scrgbClr r="0" g="0" b="0"/>
            </a:fillRef>
            <a:effectRef idx="0">
              <a:scrgbClr r="0" g="0" b="0"/>
            </a:effectRef>
            <a:fontRef idx="minor"/>
          </p:style>
        </p:sp>
      </p:grpSp>
      <p:sp>
        <p:nvSpPr>
          <p:cNvPr id="381" name="CustomShape 10"/>
          <p:cNvSpPr/>
          <p:nvPr/>
        </p:nvSpPr>
        <p:spPr>
          <a:xfrm>
            <a:off x="7581014" y="1378366"/>
            <a:ext cx="1917050" cy="339838"/>
          </a:xfrm>
          <a:prstGeom prst="rect">
            <a:avLst/>
          </a:prstGeom>
          <a:noFill/>
          <a:ln>
            <a:noFill/>
          </a:ln>
        </p:spPr>
        <p:style>
          <a:lnRef idx="0">
            <a:scrgbClr r="0" g="0" b="0"/>
          </a:lnRef>
          <a:fillRef idx="0">
            <a:scrgbClr r="0" g="0" b="0"/>
          </a:fillRef>
          <a:effectRef idx="0">
            <a:scrgbClr r="0" g="0" b="0"/>
          </a:effectRef>
          <a:fontRef idx="minor"/>
        </p:style>
        <p:txBody>
          <a:bodyPr wrap="square" lIns="90000" tIns="46800" rIns="90000" bIns="46800">
            <a:spAutoFit/>
          </a:bodyPr>
          <a:lstStyle/>
          <a:p>
            <a:pPr>
              <a:lnSpc>
                <a:spcPct val="107000"/>
              </a:lnSpc>
              <a:spcAft>
                <a:spcPts val="799"/>
              </a:spcAft>
            </a:pPr>
            <a:r>
              <a:rPr lang="en-US" sz="1490" b="0" strike="noStrike" spc="-1" dirty="0">
                <a:solidFill>
                  <a:srgbClr val="000000"/>
                </a:solidFill>
                <a:latin typeface="Times New Roman"/>
              </a:rPr>
              <a:t>Z = 15200 mm</a:t>
            </a:r>
            <a:endParaRPr lang="en-US" sz="1490" b="0" strike="noStrike" spc="-1" dirty="0">
              <a:solidFill>
                <a:srgbClr val="000000"/>
              </a:solidFill>
              <a:latin typeface="Arial"/>
            </a:endParaRPr>
          </a:p>
        </p:txBody>
      </p:sp>
      <p:sp>
        <p:nvSpPr>
          <p:cNvPr id="2" name="Дата 1"/>
          <p:cNvSpPr>
            <a:spLocks noGrp="1"/>
          </p:cNvSpPr>
          <p:nvPr>
            <p:ph type="dt" sz="half" idx="7"/>
          </p:nvPr>
        </p:nvSpPr>
        <p:spPr/>
        <p:txBody>
          <a:bodyPr/>
          <a:lstStyle/>
          <a:p>
            <a:pPr lvl="0"/>
            <a:r>
              <a:rPr lang="ru-RU" smtClean="0"/>
              <a:t>22/06/2020</a:t>
            </a:r>
            <a:endParaRPr lang="en-US"/>
          </a:p>
        </p:txBody>
      </p:sp>
      <p:sp>
        <p:nvSpPr>
          <p:cNvPr id="3" name="Нижний колонтитул 2"/>
          <p:cNvSpPr>
            <a:spLocks noGrp="1"/>
          </p:cNvSpPr>
          <p:nvPr>
            <p:ph type="ftr" sz="quarter" idx="9"/>
          </p:nvPr>
        </p:nvSpPr>
        <p:spPr/>
        <p:txBody>
          <a:bodyPr/>
          <a:lstStyle/>
          <a:p>
            <a:pPr lvl="0"/>
            <a:r>
              <a:rPr lang="en-US" smtClean="0"/>
              <a:t>BRIL Annual Review </a:t>
            </a:r>
            <a:endParaRPr lang="en-US"/>
          </a:p>
        </p:txBody>
      </p:sp>
      <p:sp>
        <p:nvSpPr>
          <p:cNvPr id="4" name="Номер слайда 3"/>
          <p:cNvSpPr>
            <a:spLocks noGrp="1"/>
          </p:cNvSpPr>
          <p:nvPr>
            <p:ph type="sldNum" sz="quarter" idx="8"/>
          </p:nvPr>
        </p:nvSpPr>
        <p:spPr/>
        <p:txBody>
          <a:bodyPr/>
          <a:lstStyle/>
          <a:p>
            <a:pPr lvl="0"/>
            <a:fld id="{3B74612B-2205-4BF2-85D4-AFBA440197CA}" type="slidenum">
              <a:rPr lang="ru-RU" smtClean="0"/>
              <a:t>4</a:t>
            </a:fld>
            <a:endParaRPr lang="ru-RU"/>
          </a:p>
        </p:txBody>
      </p:sp>
      <p:sp>
        <p:nvSpPr>
          <p:cNvPr id="24" name="Заголовок 1"/>
          <p:cNvSpPr txBox="1"/>
          <p:nvPr/>
        </p:nvSpPr>
        <p:spPr>
          <a:xfrm>
            <a:off x="0" y="0"/>
            <a:ext cx="10080629" cy="754599"/>
          </a:xfrm>
          <a:prstGeom prst="rect">
            <a:avLst/>
          </a:prstGeom>
          <a:solidFill>
            <a:srgbClr val="9A968B"/>
          </a:solid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3500" b="0" i="0" u="none" strike="noStrike" kern="1200" cap="none" spc="0" baseline="0" dirty="0" smtClean="0">
                <a:solidFill>
                  <a:srgbClr val="262626"/>
                </a:solidFill>
                <a:uFillTx/>
                <a:latin typeface="Times New Roman" pitchFamily="18"/>
                <a:cs typeface="Times New Roman" pitchFamily="18"/>
              </a:rPr>
              <a:t>Geometry of the QFL</a:t>
            </a:r>
            <a:endParaRPr lang="ru-RU" sz="3500" b="0" i="0" u="none" strike="noStrike" kern="1200" cap="none" spc="0" baseline="0" dirty="0">
              <a:solidFill>
                <a:srgbClr val="262626"/>
              </a:solidFill>
              <a:uFillTx/>
              <a:latin typeface="Times New Roman" pitchFamily="18"/>
              <a:cs typeface="Times New Roman" pitchFamily="18"/>
            </a:endParaRPr>
          </a:p>
        </p:txBody>
      </p:sp>
      <p:cxnSp>
        <p:nvCxnSpPr>
          <p:cNvPr id="25" name="Прямая соединительная линия 5"/>
          <p:cNvCxnSpPr/>
          <p:nvPr/>
        </p:nvCxnSpPr>
        <p:spPr>
          <a:xfrm>
            <a:off x="0" y="754599"/>
            <a:ext cx="8190509" cy="0"/>
          </a:xfrm>
          <a:prstGeom prst="straightConnector1">
            <a:avLst/>
          </a:prstGeom>
          <a:noFill/>
          <a:ln w="57150" cap="flat">
            <a:solidFill>
              <a:srgbClr val="46D772"/>
            </a:solidFill>
            <a:prstDash val="solid"/>
            <a:miter/>
          </a:ln>
        </p:spPr>
      </p:cxnSp>
      <p:sp>
        <p:nvSpPr>
          <p:cNvPr id="26" name="TextBox 7"/>
          <p:cNvSpPr txBox="1"/>
          <p:nvPr/>
        </p:nvSpPr>
        <p:spPr>
          <a:xfrm>
            <a:off x="508326" y="1009034"/>
            <a:ext cx="4314001" cy="369332"/>
          </a:xfrm>
          <a:prstGeom prst="rect">
            <a:avLst/>
          </a:prstGeom>
          <a:solidFill>
            <a:srgbClr val="F57FA4"/>
          </a:solid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kern="0" dirty="0" smtClean="0">
                <a:solidFill>
                  <a:srgbClr val="000000"/>
                </a:solidFill>
                <a:latin typeface="Times New Roman" pitchFamily="18"/>
                <a:cs typeface="Times New Roman" pitchFamily="18"/>
              </a:rPr>
              <a:t>A symmetrical </a:t>
            </a:r>
            <a:r>
              <a:rPr lang="en-US" kern="0" dirty="0" smtClean="0">
                <a:solidFill>
                  <a:srgbClr val="000000"/>
                </a:solidFill>
                <a:latin typeface="Times New Roman" pitchFamily="18"/>
                <a:cs typeface="Times New Roman" pitchFamily="18"/>
              </a:rPr>
              <a:t>design was already though of</a:t>
            </a:r>
            <a:endParaRPr lang="ru-RU" sz="1800" b="1" i="0" u="none" strike="noStrike" kern="1200" cap="none" spc="0" baseline="0" dirty="0">
              <a:solidFill>
                <a:srgbClr val="000000"/>
              </a:solidFill>
              <a:uFillTx/>
              <a:latin typeface="Times New Roman" pitchFamily="18"/>
              <a:cs typeface="Times New Roman" pitchFamily="18"/>
            </a:endParaRPr>
          </a:p>
        </p:txBody>
      </p:sp>
      <p:sp>
        <p:nvSpPr>
          <p:cNvPr id="6" name="Прямоугольник 5"/>
          <p:cNvSpPr/>
          <p:nvPr/>
        </p:nvSpPr>
        <p:spPr>
          <a:xfrm>
            <a:off x="692640" y="1738501"/>
            <a:ext cx="5469418" cy="1077218"/>
          </a:xfrm>
          <a:prstGeom prst="rect">
            <a:avLst/>
          </a:prstGeom>
        </p:spPr>
        <p:txBody>
          <a:bodyPr wrap="square">
            <a:spAutoFit/>
          </a:bodyPr>
          <a:lstStyle/>
          <a:p>
            <a:r>
              <a:rPr lang="en-US" sz="1600" dirty="0" smtClean="0">
                <a:latin typeface="Times New Roman" panose="02020603050405020304" pitchFamily="18" charset="0"/>
                <a:cs typeface="Times New Roman" panose="02020603050405020304" pitchFamily="18" charset="0"/>
              </a:rPr>
              <a:t>In order to minimize crossing-angle-related biases, the detector should be designed to be azimuthally symmetric.</a:t>
            </a:r>
          </a:p>
          <a:p>
            <a:endParaRPr lang="en-US" sz="1600" dirty="0" smtClean="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134160" y="2446741"/>
            <a:ext cx="3905300"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6 to 8 sensors per side is recommended</a:t>
            </a:r>
          </a:p>
        </p:txBody>
      </p:sp>
      <p:cxnSp>
        <p:nvCxnSpPr>
          <p:cNvPr id="10" name="Прямая со стрелкой 9"/>
          <p:cNvCxnSpPr/>
          <p:nvPr/>
        </p:nvCxnSpPr>
        <p:spPr>
          <a:xfrm flipV="1">
            <a:off x="5039460" y="2606902"/>
            <a:ext cx="1991499" cy="206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Умножение 11"/>
          <p:cNvSpPr/>
          <p:nvPr/>
        </p:nvSpPr>
        <p:spPr>
          <a:xfrm>
            <a:off x="7524445" y="1875307"/>
            <a:ext cx="268248" cy="272472"/>
          </a:xfrm>
          <a:prstGeom prst="mathMultiply">
            <a:avLst>
              <a:gd name="adj1" fmla="val 7772"/>
            </a:avLst>
          </a:prstGeom>
          <a:solidFill>
            <a:srgbClr val="C61048"/>
          </a:solidFill>
          <a:ln>
            <a:solidFill>
              <a:srgbClr val="C61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Умножение 34"/>
          <p:cNvSpPr/>
          <p:nvPr/>
        </p:nvSpPr>
        <p:spPr>
          <a:xfrm>
            <a:off x="8119391" y="2632863"/>
            <a:ext cx="268248" cy="272472"/>
          </a:xfrm>
          <a:prstGeom prst="mathMultiply">
            <a:avLst>
              <a:gd name="adj1" fmla="val 7772"/>
            </a:avLst>
          </a:prstGeom>
          <a:solidFill>
            <a:srgbClr val="C61048"/>
          </a:solidFill>
          <a:ln>
            <a:solidFill>
              <a:srgbClr val="C61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Умножение 35"/>
          <p:cNvSpPr/>
          <p:nvPr/>
        </p:nvSpPr>
        <p:spPr>
          <a:xfrm>
            <a:off x="7581014" y="3264160"/>
            <a:ext cx="268248" cy="272472"/>
          </a:xfrm>
          <a:prstGeom prst="mathMultiply">
            <a:avLst>
              <a:gd name="adj1" fmla="val 7772"/>
            </a:avLst>
          </a:prstGeom>
          <a:solidFill>
            <a:srgbClr val="C61048"/>
          </a:solidFill>
          <a:ln>
            <a:solidFill>
              <a:srgbClr val="C61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Умножение 36"/>
          <p:cNvSpPr/>
          <p:nvPr/>
        </p:nvSpPr>
        <p:spPr>
          <a:xfrm>
            <a:off x="7030959" y="2613293"/>
            <a:ext cx="268248" cy="272472"/>
          </a:xfrm>
          <a:prstGeom prst="mathMultiply">
            <a:avLst>
              <a:gd name="adj1" fmla="val 7772"/>
            </a:avLst>
          </a:prstGeom>
          <a:solidFill>
            <a:srgbClr val="C61048"/>
          </a:solidFill>
          <a:ln>
            <a:solidFill>
              <a:srgbClr val="C610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7"/>
          <p:cNvSpPr txBox="1"/>
          <p:nvPr/>
        </p:nvSpPr>
        <p:spPr>
          <a:xfrm>
            <a:off x="402000" y="3734642"/>
            <a:ext cx="3824441" cy="923330"/>
          </a:xfrm>
          <a:prstGeom prst="rect">
            <a:avLst/>
          </a:prstGeom>
          <a:solidFill>
            <a:srgbClr val="F57FA4"/>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kern="0" dirty="0" smtClean="0">
                <a:solidFill>
                  <a:srgbClr val="000000"/>
                </a:solidFill>
                <a:latin typeface="Times New Roman" pitchFamily="18"/>
                <a:cs typeface="Times New Roman" pitchFamily="18"/>
              </a:rPr>
              <a:t>The addition of more detecting channels would increase the statistical accuracy </a:t>
            </a:r>
            <a:endParaRPr lang="ru-RU" sz="1800" b="1" i="0" u="none" strike="noStrike" kern="1200" cap="none" spc="0" baseline="0" dirty="0">
              <a:solidFill>
                <a:srgbClr val="000000"/>
              </a:solidFill>
              <a:uFillTx/>
              <a:latin typeface="Times New Roman" pitchFamily="18"/>
              <a:cs typeface="Times New Roman" pitchFamily="18"/>
            </a:endParaRPr>
          </a:p>
        </p:txBody>
      </p:sp>
    </p:spTree>
    <p:extLst>
      <p:ext uri="{BB962C8B-B14F-4D97-AF65-F5344CB8AC3E}">
        <p14:creationId xmlns:p14="http://schemas.microsoft.com/office/powerpoint/2010/main" val="389354998"/>
      </p:ext>
    </p:extLst>
  </p:cSld>
  <p:clrMapOvr>
    <a:masterClrMapping/>
  </p:clrMapOvr>
  <mc:AlternateContent xmlns:mc="http://schemas.openxmlformats.org/markup-compatibility/2006" xmlns:p14="http://schemas.microsoft.com/office/powerpoint/2010/main">
    <mc:Choice Requires="p14">
      <p:transition spd="slow" p14:dur="2000"/>
    </mc:Choice>
    <mc:Fallback xmlns="" xmlns:p15="http://schemas.microsoft.com/office/powerpoint/2012/main">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p:nvPr/>
        </p:nvSpPr>
        <p:spPr>
          <a:xfrm>
            <a:off x="0" y="0"/>
            <a:ext cx="10080629" cy="754599"/>
          </a:xfrm>
          <a:prstGeom prst="rect">
            <a:avLst/>
          </a:prstGeom>
          <a:solidFill>
            <a:srgbClr val="9A968B"/>
          </a:solid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3500" b="0" i="0" u="none" strike="noStrike" kern="1200" cap="none" spc="0" baseline="0" dirty="0" smtClean="0">
                <a:solidFill>
                  <a:srgbClr val="262626"/>
                </a:solidFill>
                <a:uFillTx/>
                <a:latin typeface="Times New Roman" pitchFamily="18"/>
                <a:cs typeface="Times New Roman" pitchFamily="18"/>
              </a:rPr>
              <a:t>Operational strategy</a:t>
            </a:r>
            <a:endParaRPr lang="ru-RU" sz="3500" b="0" i="0" u="none" strike="noStrike" kern="1200" cap="none" spc="0" baseline="0" dirty="0">
              <a:solidFill>
                <a:srgbClr val="262626"/>
              </a:solidFill>
              <a:uFillTx/>
              <a:latin typeface="Times New Roman" pitchFamily="18"/>
              <a:cs typeface="Times New Roman" pitchFamily="18"/>
            </a:endParaRPr>
          </a:p>
        </p:txBody>
      </p:sp>
      <p:cxnSp>
        <p:nvCxnSpPr>
          <p:cNvPr id="6" name="Прямая соединительная линия 5"/>
          <p:cNvCxnSpPr/>
          <p:nvPr/>
        </p:nvCxnSpPr>
        <p:spPr>
          <a:xfrm>
            <a:off x="0" y="754599"/>
            <a:ext cx="8190509" cy="0"/>
          </a:xfrm>
          <a:prstGeom prst="straightConnector1">
            <a:avLst/>
          </a:prstGeom>
          <a:noFill/>
          <a:ln w="57150" cap="flat">
            <a:solidFill>
              <a:srgbClr val="46D772"/>
            </a:solidFill>
            <a:prstDash val="solid"/>
            <a:miter/>
          </a:ln>
        </p:spPr>
      </p:cxnSp>
      <p:sp>
        <p:nvSpPr>
          <p:cNvPr id="7" name="TextBox 7"/>
          <p:cNvSpPr txBox="1"/>
          <p:nvPr/>
        </p:nvSpPr>
        <p:spPr>
          <a:xfrm>
            <a:off x="264310" y="1198782"/>
            <a:ext cx="9245550" cy="2652008"/>
          </a:xfrm>
          <a:prstGeom prst="rect">
            <a:avLst/>
          </a:prstGeom>
          <a:noFill/>
          <a:ln cap="flat">
            <a:noFill/>
          </a:ln>
        </p:spPr>
        <p:txBody>
          <a:bodyPr vert="horz" wrap="square" lIns="91440" tIns="45720" rIns="91440" bIns="45720" anchor="t" anchorCtr="0" compatLnSpc="1">
            <a:spAutoFit/>
          </a:bodyPr>
          <a:lstStyle/>
          <a:p>
            <a:pPr lvl="0">
              <a:buSzPct val="45000"/>
            </a:pPr>
            <a:r>
              <a:rPr lang="en-US" dirty="0" smtClean="0">
                <a:latin typeface="Times New Roman" panose="02020603050405020304" pitchFamily="18" charset="0"/>
                <a:cs typeface="Times New Roman" panose="02020603050405020304" pitchFamily="18" charset="0"/>
              </a:rPr>
              <a:t>The </a:t>
            </a:r>
            <a:r>
              <a:rPr lang="en-US" b="1" dirty="0" smtClean="0">
                <a:latin typeface="Times New Roman" panose="02020603050405020304" pitchFamily="18" charset="0"/>
                <a:cs typeface="Times New Roman" panose="02020603050405020304" pitchFamily="18" charset="0"/>
              </a:rPr>
              <a:t>optimal</a:t>
            </a:r>
            <a:r>
              <a:rPr lang="en-US" dirty="0" smtClean="0">
                <a:latin typeface="Times New Roman" panose="02020603050405020304" pitchFamily="18" charset="0"/>
                <a:cs typeface="Times New Roman" panose="02020603050405020304" pitchFamily="18" charset="0"/>
              </a:rPr>
              <a:t> detector occupancy (p) from FE electronics is ~20%</a:t>
            </a:r>
          </a:p>
          <a:p>
            <a:pPr lvl="1" hangingPunct="0">
              <a:spcBef>
                <a:spcPts val="1417"/>
              </a:spcBef>
              <a:buSzPct val="75000"/>
              <a:buFont typeface="StarSymbol"/>
              <a:buChar char="–"/>
            </a:pPr>
            <a:r>
              <a:rPr lang="en-US" dirty="0" smtClean="0">
                <a:highlight>
                  <a:scrgbClr r="0" g="0" b="0">
                    <a:alpha val="0"/>
                  </a:scrgbClr>
                </a:highlight>
                <a:latin typeface="Times New Roman" panose="02020603050405020304" pitchFamily="18" charset="0"/>
                <a:cs typeface="Times New Roman" panose="02020603050405020304" pitchFamily="18" charset="0"/>
              </a:rPr>
              <a:t> Statistical </a:t>
            </a:r>
            <a:r>
              <a:rPr lang="en-US" dirty="0" smtClean="0">
                <a:highlight>
                  <a:scrgbClr r="0" g="0" b="0">
                    <a:alpha val="0"/>
                  </a:scrgbClr>
                </a:highlight>
                <a:latin typeface="Times New Roman" panose="02020603050405020304" pitchFamily="18" charset="0"/>
                <a:cs typeface="Times New Roman" panose="02020603050405020304" pitchFamily="18" charset="0"/>
              </a:rPr>
              <a:t>accuracy per </a:t>
            </a:r>
            <a:r>
              <a:rPr lang="en-US" dirty="0" err="1" smtClean="0">
                <a:highlight>
                  <a:scrgbClr r="0" g="0" b="0">
                    <a:alpha val="0"/>
                  </a:scrgbClr>
                </a:highlight>
                <a:latin typeface="Times New Roman" panose="02020603050405020304" pitchFamily="18" charset="0"/>
                <a:cs typeface="Times New Roman" panose="02020603050405020304" pitchFamily="18" charset="0"/>
              </a:rPr>
              <a:t>LumiSection</a:t>
            </a:r>
            <a:r>
              <a:rPr lang="en-US" dirty="0" smtClean="0">
                <a:highlight>
                  <a:scrgbClr r="0" g="0" b="0">
                    <a:alpha val="0"/>
                  </a:scrgbClr>
                </a:highlight>
                <a:latin typeface="Times New Roman" panose="02020603050405020304" pitchFamily="18" charset="0"/>
                <a:cs typeface="Times New Roman" panose="02020603050405020304" pitchFamily="18" charset="0"/>
              </a:rPr>
              <a:t> (LS</a:t>
            </a:r>
            <a:r>
              <a:rPr lang="en-US" dirty="0" smtClean="0">
                <a:highlight>
                  <a:scrgbClr r="0" g="0" b="0">
                    <a:alpha val="0"/>
                  </a:scrgbClr>
                </a:highlight>
                <a:latin typeface="Times New Roman" panose="02020603050405020304" pitchFamily="18" charset="0"/>
                <a:cs typeface="Times New Roman" panose="02020603050405020304" pitchFamily="18" charset="0"/>
              </a:rPr>
              <a:t>):</a:t>
            </a:r>
            <a:endParaRPr lang="en-US" dirty="0" smtClean="0">
              <a:highlight>
                <a:scrgbClr r="0" g="0" b="0">
                  <a:alpha val="0"/>
                </a:scrgbClr>
              </a:highlight>
              <a:latin typeface="Times New Roman" panose="02020603050405020304" pitchFamily="18" charset="0"/>
              <a:cs typeface="Times New Roman" panose="02020603050405020304" pitchFamily="18" charset="0"/>
            </a:endParaRPr>
          </a:p>
          <a:p>
            <a:pPr lvl="2" hangingPunct="0">
              <a:spcBef>
                <a:spcPts val="1417"/>
              </a:spcBef>
              <a:buSzPct val="45000"/>
            </a:pPr>
            <a:r>
              <a:rPr lang="en-US" i="1" dirty="0" err="1" smtClean="0">
                <a:highlight>
                  <a:scrgbClr r="0" g="0" b="0">
                    <a:alpha val="0"/>
                  </a:scrgbClr>
                </a:highlight>
                <a:latin typeface="Times New Roman" panose="02020603050405020304" pitchFamily="18" charset="0"/>
                <a:cs typeface="Times New Roman" panose="02020603050405020304" pitchFamily="18" charset="0"/>
              </a:rPr>
              <a:t>N</a:t>
            </a:r>
            <a:r>
              <a:rPr lang="en-US" i="1" baseline="-33000" dirty="0" err="1" smtClean="0">
                <a:highlight>
                  <a:scrgbClr r="0" g="0" b="0">
                    <a:alpha val="0"/>
                  </a:scrgbClr>
                </a:highlight>
                <a:latin typeface="Times New Roman" panose="02020603050405020304" pitchFamily="18" charset="0"/>
                <a:cs typeface="Times New Roman" panose="02020603050405020304" pitchFamily="18" charset="0"/>
              </a:rPr>
              <a:t>events</a:t>
            </a:r>
            <a:r>
              <a:rPr lang="en-US" i="1" dirty="0" smtClean="0">
                <a:highlight>
                  <a:scrgbClr r="0" g="0" b="0">
                    <a:alpha val="0"/>
                  </a:scrgbClr>
                </a:highlight>
                <a:latin typeface="Times New Roman" panose="02020603050405020304" pitchFamily="18" charset="0"/>
                <a:cs typeface="Times New Roman" panose="02020603050405020304" pitchFamily="18" charset="0"/>
              </a:rPr>
              <a:t>= </a:t>
            </a:r>
            <a:r>
              <a:rPr lang="en-US" i="1" dirty="0" err="1" smtClean="0">
                <a:highlight>
                  <a:scrgbClr r="0" g="0" b="0">
                    <a:alpha val="0"/>
                  </a:scrgbClr>
                </a:highlight>
                <a:latin typeface="Times New Roman" panose="02020603050405020304" pitchFamily="18" charset="0"/>
                <a:cs typeface="Times New Roman" panose="02020603050405020304" pitchFamily="18" charset="0"/>
              </a:rPr>
              <a:t>fr</a:t>
            </a:r>
            <a:r>
              <a:rPr lang="en-US" i="1" dirty="0" smtClean="0">
                <a:highlight>
                  <a:scrgbClr r="0" g="0" b="0">
                    <a:alpha val="0"/>
                  </a:scrgbClr>
                </a:highlight>
                <a:latin typeface="Times New Roman" panose="02020603050405020304" pitchFamily="18" charset="0"/>
                <a:cs typeface="Times New Roman" panose="02020603050405020304" pitchFamily="18" charset="0"/>
              </a:rPr>
              <a:t> * LS * p = 11kHz * 23.4sec * </a:t>
            </a:r>
            <a:r>
              <a:rPr lang="en-US" i="1" dirty="0" smtClean="0">
                <a:highlight>
                  <a:scrgbClr r="0" g="0" b="0">
                    <a:alpha val="0"/>
                  </a:scrgbClr>
                </a:highlight>
                <a:latin typeface="Times New Roman" panose="02020603050405020304" pitchFamily="18" charset="0"/>
                <a:cs typeface="Times New Roman" panose="02020603050405020304" pitchFamily="18" charset="0"/>
              </a:rPr>
              <a:t>0.2 = </a:t>
            </a:r>
            <a:r>
              <a:rPr lang="en-US" i="1" dirty="0" smtClean="0">
                <a:highlight>
                  <a:scrgbClr r="0" g="0" b="0">
                    <a:alpha val="0"/>
                  </a:scrgbClr>
                </a:highlight>
                <a:latin typeface="Times New Roman" panose="02020603050405020304" pitchFamily="18" charset="0"/>
                <a:cs typeface="Times New Roman" panose="02020603050405020304" pitchFamily="18" charset="0"/>
              </a:rPr>
              <a:t>5*10</a:t>
            </a:r>
            <a:r>
              <a:rPr lang="en-US" i="1" baseline="33000" dirty="0" smtClean="0">
                <a:highlight>
                  <a:scrgbClr r="0" g="0" b="0">
                    <a:alpha val="0"/>
                  </a:scrgbClr>
                </a:highlight>
                <a:latin typeface="Times New Roman" panose="02020603050405020304" pitchFamily="18" charset="0"/>
                <a:cs typeface="Times New Roman" panose="02020603050405020304" pitchFamily="18" charset="0"/>
              </a:rPr>
              <a:t>4</a:t>
            </a:r>
            <a:r>
              <a:rPr lang="en-US" i="1" dirty="0" smtClean="0">
                <a:highlight>
                  <a:scrgbClr r="0" g="0" b="0">
                    <a:alpha val="0"/>
                  </a:scrgbClr>
                </a:highlight>
                <a:latin typeface="Times New Roman" panose="02020603050405020304" pitchFamily="18" charset="0"/>
                <a:cs typeface="Times New Roman" panose="02020603050405020304" pitchFamily="18" charset="0"/>
              </a:rPr>
              <a:t> </a:t>
            </a:r>
          </a:p>
          <a:p>
            <a:pPr lvl="2" hangingPunct="0">
              <a:spcBef>
                <a:spcPts val="1417"/>
              </a:spcBef>
              <a:buSzPct val="45000"/>
            </a:pPr>
            <a:r>
              <a:rPr lang="en-US" dirty="0" smtClean="0">
                <a:highlight>
                  <a:scrgbClr r="0" g="0" b="0">
                    <a:alpha val="0"/>
                  </a:scrgbClr>
                </a:highlight>
                <a:latin typeface="Times New Roman" panose="02020603050405020304" pitchFamily="18" charset="0"/>
                <a:cs typeface="Times New Roman" panose="02020603050405020304" pitchFamily="18" charset="0"/>
              </a:rPr>
              <a:t>so </a:t>
            </a:r>
            <a:r>
              <a:rPr lang="en-US" b="1" dirty="0" smtClean="0">
                <a:highlight>
                  <a:scrgbClr r="0" g="0" b="0">
                    <a:alpha val="0"/>
                  </a:scrgbClr>
                </a:highlight>
                <a:latin typeface="Times New Roman" panose="02020603050405020304" pitchFamily="18" charset="0"/>
                <a:cs typeface="Times New Roman" panose="02020603050405020304" pitchFamily="18" charset="0"/>
              </a:rPr>
              <a:t>statistical accuracy</a:t>
            </a:r>
            <a:r>
              <a:rPr lang="en-US" dirty="0" smtClean="0">
                <a:highlight>
                  <a:scrgbClr r="0" g="0" b="0">
                    <a:alpha val="0"/>
                  </a:scrgbClr>
                </a:highlight>
                <a:latin typeface="Times New Roman" panose="02020603050405020304" pitchFamily="18" charset="0"/>
                <a:cs typeface="Times New Roman" panose="02020603050405020304" pitchFamily="18" charset="0"/>
              </a:rPr>
              <a:t> = </a:t>
            </a:r>
            <a:r>
              <a:rPr lang="en-US" i="1" dirty="0" smtClean="0">
                <a:highlight>
                  <a:scrgbClr r="0" g="0" b="0">
                    <a:alpha val="0"/>
                  </a:scrgbClr>
                </a:highlight>
                <a:latin typeface="Times New Roman" panose="02020603050405020304" pitchFamily="18" charset="0"/>
                <a:cs typeface="Times New Roman" panose="02020603050405020304" pitchFamily="18" charset="0"/>
              </a:rPr>
              <a:t>1/</a:t>
            </a:r>
            <a:r>
              <a:rPr lang="en-US" i="1" dirty="0" err="1" smtClean="0">
                <a:highlight>
                  <a:scrgbClr r="0" g="0" b="0">
                    <a:alpha val="0"/>
                  </a:scrgbClr>
                </a:highlight>
                <a:latin typeface="Times New Roman" panose="02020603050405020304" pitchFamily="18" charset="0"/>
                <a:cs typeface="Times New Roman" panose="02020603050405020304" pitchFamily="18" charset="0"/>
              </a:rPr>
              <a:t>sqrt</a:t>
            </a:r>
            <a:r>
              <a:rPr lang="en-US" i="1" dirty="0" smtClean="0">
                <a:highlight>
                  <a:scrgbClr r="0" g="0" b="0">
                    <a:alpha val="0"/>
                  </a:scrgbClr>
                </a:highlight>
                <a:latin typeface="Times New Roman" panose="02020603050405020304" pitchFamily="18" charset="0"/>
                <a:cs typeface="Times New Roman" panose="02020603050405020304" pitchFamily="18" charset="0"/>
              </a:rPr>
              <a:t>(</a:t>
            </a:r>
            <a:r>
              <a:rPr lang="en-US" i="1" dirty="0" err="1" smtClean="0">
                <a:highlight>
                  <a:scrgbClr r="0" g="0" b="0">
                    <a:alpha val="0"/>
                  </a:scrgbClr>
                </a:highlight>
                <a:latin typeface="Times New Roman" panose="02020603050405020304" pitchFamily="18" charset="0"/>
                <a:cs typeface="Times New Roman" panose="02020603050405020304" pitchFamily="18" charset="0"/>
              </a:rPr>
              <a:t>N</a:t>
            </a:r>
            <a:r>
              <a:rPr lang="en-US" i="1" baseline="-33000" dirty="0" err="1" smtClean="0">
                <a:highlight>
                  <a:scrgbClr r="0" g="0" b="0">
                    <a:alpha val="0"/>
                  </a:scrgbClr>
                </a:highlight>
                <a:latin typeface="Times New Roman" panose="02020603050405020304" pitchFamily="18" charset="0"/>
                <a:cs typeface="Times New Roman" panose="02020603050405020304" pitchFamily="18" charset="0"/>
              </a:rPr>
              <a:t>events</a:t>
            </a:r>
            <a:r>
              <a:rPr lang="en-US" i="1" dirty="0" smtClean="0">
                <a:highlight>
                  <a:scrgbClr r="0" g="0" b="0">
                    <a:alpha val="0"/>
                  </a:scrgbClr>
                </a:highlight>
                <a:latin typeface="Times New Roman" panose="02020603050405020304" pitchFamily="18" charset="0"/>
                <a:cs typeface="Times New Roman" panose="02020603050405020304" pitchFamily="18" charset="0"/>
              </a:rPr>
              <a:t>) </a:t>
            </a:r>
            <a:r>
              <a:rPr lang="en-US" i="1" dirty="0" smtClean="0">
                <a:highlight>
                  <a:scrgbClr r="0" g="0" b="0">
                    <a:alpha val="0"/>
                  </a:scrgbClr>
                </a:highlight>
                <a:latin typeface="Times New Roman" panose="02020603050405020304" pitchFamily="18" charset="0"/>
                <a:ea typeface="Liberation Sans" pitchFamily="34"/>
                <a:cs typeface="Times New Roman" panose="02020603050405020304" pitchFamily="18" charset="0"/>
              </a:rPr>
              <a:t>≈ </a:t>
            </a:r>
            <a:r>
              <a:rPr lang="en-US" i="1" dirty="0" smtClean="0">
                <a:highlight>
                  <a:scrgbClr r="0" g="0" b="0">
                    <a:alpha val="0"/>
                  </a:scrgbClr>
                </a:highlight>
                <a:latin typeface="Times New Roman" panose="02020603050405020304" pitchFamily="18" charset="0"/>
                <a:cs typeface="Times New Roman" panose="02020603050405020304" pitchFamily="18" charset="0"/>
              </a:rPr>
              <a:t>0.45</a:t>
            </a:r>
            <a:r>
              <a:rPr lang="en-US" i="1" dirty="0" smtClean="0">
                <a:highlight>
                  <a:scrgbClr r="0" g="0" b="0">
                    <a:alpha val="0"/>
                  </a:scrgbClr>
                </a:highlight>
                <a:latin typeface="Times New Roman" panose="02020603050405020304" pitchFamily="18" charset="0"/>
                <a:cs typeface="Times New Roman" panose="02020603050405020304" pitchFamily="18" charset="0"/>
              </a:rPr>
              <a:t>%</a:t>
            </a:r>
          </a:p>
          <a:p>
            <a:pPr lvl="2" hangingPunct="0">
              <a:spcBef>
                <a:spcPts val="1417"/>
              </a:spcBef>
              <a:buSzPct val="45000"/>
            </a:pPr>
            <a:endParaRPr lang="en-US" i="1" dirty="0" smtClean="0">
              <a:highlight>
                <a:scrgbClr r="0" g="0" b="0">
                  <a:alpha val="0"/>
                </a:scrgbClr>
              </a:highlight>
              <a:latin typeface="Times New Roman" panose="02020603050405020304" pitchFamily="18" charset="0"/>
              <a:cs typeface="Times New Roman" panose="02020603050405020304" pitchFamily="18" charset="0"/>
            </a:endParaRPr>
          </a:p>
          <a:p>
            <a:pPr lvl="1" hangingPunct="0">
              <a:spcBef>
                <a:spcPts val="1417"/>
              </a:spcBef>
              <a:buSzPct val="75000"/>
              <a:buFont typeface="StarSymbol"/>
              <a:buChar char="–"/>
            </a:pPr>
            <a:r>
              <a:rPr lang="en-US" dirty="0" smtClean="0">
                <a:highlight>
                  <a:scrgbClr r="0" g="0" b="0">
                    <a:alpha val="0"/>
                  </a:scrgbClr>
                </a:highlight>
                <a:latin typeface="Times New Roman" panose="02020603050405020304" pitchFamily="18" charset="0"/>
                <a:cs typeface="Times New Roman" panose="02020603050405020304" pitchFamily="18" charset="0"/>
              </a:rPr>
              <a:t> Statistical </a:t>
            </a:r>
            <a:r>
              <a:rPr lang="en-US" dirty="0" smtClean="0">
                <a:highlight>
                  <a:scrgbClr r="0" g="0" b="0">
                    <a:alpha val="0"/>
                  </a:scrgbClr>
                </a:highlight>
                <a:latin typeface="Times New Roman" panose="02020603050405020304" pitchFamily="18" charset="0"/>
                <a:cs typeface="Times New Roman" panose="02020603050405020304" pitchFamily="18" charset="0"/>
              </a:rPr>
              <a:t>error per Nibble</a:t>
            </a:r>
            <a:r>
              <a:rPr lang="en-US" baseline="-33000" dirty="0" smtClean="0">
                <a:highlight>
                  <a:scrgbClr r="0" g="0" b="0">
                    <a:alpha val="0"/>
                  </a:scrgbClr>
                </a:highlight>
                <a:latin typeface="Times New Roman" panose="02020603050405020304" pitchFamily="18" charset="0"/>
                <a:cs typeface="Times New Roman" panose="02020603050405020304" pitchFamily="18" charset="0"/>
              </a:rPr>
              <a:t>4</a:t>
            </a:r>
            <a:r>
              <a:rPr lang="en-US" dirty="0" smtClean="0">
                <a:highlight>
                  <a:scrgbClr r="0" g="0" b="0">
                    <a:alpha val="0"/>
                  </a:scrgbClr>
                </a:highlight>
                <a:latin typeface="Times New Roman" panose="02020603050405020304" pitchFamily="18" charset="0"/>
                <a:cs typeface="Times New Roman" panose="02020603050405020304" pitchFamily="18" charset="0"/>
              </a:rPr>
              <a:t> is ~2</a:t>
            </a:r>
            <a:r>
              <a:rPr lang="en-US" dirty="0" smtClean="0">
                <a:highlight>
                  <a:scrgbClr r="0" g="0" b="0">
                    <a:alpha val="0"/>
                  </a:scrgbClr>
                </a:highlight>
                <a:latin typeface="Times New Roman" panose="02020603050405020304" pitchFamily="18" charset="0"/>
                <a:cs typeface="Times New Roman" panose="02020603050405020304" pitchFamily="18" charset="0"/>
              </a:rPr>
              <a:t>%</a:t>
            </a:r>
            <a:endParaRPr lang="en-US" dirty="0" smtClean="0">
              <a:highlight>
                <a:scrgbClr r="0" g="0" b="0">
                  <a:alpha val="0"/>
                </a:scrgbClr>
              </a:highlight>
              <a:latin typeface="Times New Roman" panose="02020603050405020304" pitchFamily="18" charset="0"/>
              <a:cs typeface="Times New Roman" panose="02020603050405020304" pitchFamily="18" charset="0"/>
            </a:endParaRPr>
          </a:p>
        </p:txBody>
      </p:sp>
      <p:sp>
        <p:nvSpPr>
          <p:cNvPr id="2" name="Дата 1"/>
          <p:cNvSpPr>
            <a:spLocks noGrp="1"/>
          </p:cNvSpPr>
          <p:nvPr>
            <p:ph type="dt" sz="half" idx="7"/>
          </p:nvPr>
        </p:nvSpPr>
        <p:spPr/>
        <p:txBody>
          <a:bodyPr/>
          <a:lstStyle/>
          <a:p>
            <a:pPr lvl="0"/>
            <a:r>
              <a:rPr lang="ru-RU" smtClean="0"/>
              <a:t>22/06/2020</a:t>
            </a:r>
            <a:endParaRPr lang="en-US"/>
          </a:p>
        </p:txBody>
      </p:sp>
      <p:sp>
        <p:nvSpPr>
          <p:cNvPr id="3" name="Нижний колонтитул 2"/>
          <p:cNvSpPr>
            <a:spLocks noGrp="1"/>
          </p:cNvSpPr>
          <p:nvPr>
            <p:ph type="ftr" sz="quarter" idx="9"/>
          </p:nvPr>
        </p:nvSpPr>
        <p:spPr/>
        <p:txBody>
          <a:bodyPr/>
          <a:lstStyle/>
          <a:p>
            <a:pPr lvl="0"/>
            <a:r>
              <a:rPr lang="en-US" smtClean="0"/>
              <a:t>BRIL Annual Review </a:t>
            </a:r>
            <a:endParaRPr lang="en-US"/>
          </a:p>
        </p:txBody>
      </p:sp>
      <p:sp>
        <p:nvSpPr>
          <p:cNvPr id="4" name="Номер слайда 3"/>
          <p:cNvSpPr>
            <a:spLocks noGrp="1"/>
          </p:cNvSpPr>
          <p:nvPr>
            <p:ph type="sldNum" sz="quarter" idx="8"/>
          </p:nvPr>
        </p:nvSpPr>
        <p:spPr/>
        <p:txBody>
          <a:bodyPr/>
          <a:lstStyle/>
          <a:p>
            <a:pPr lvl="0"/>
            <a:fld id="{3B74612B-2205-4BF2-85D4-AFBA440197CA}" type="slidenum">
              <a:rPr lang="ru-RU" smtClean="0"/>
              <a:t>5</a:t>
            </a:fld>
            <a:endParaRPr lang="ru-RU"/>
          </a:p>
        </p:txBody>
      </p:sp>
      <p:sp>
        <p:nvSpPr>
          <p:cNvPr id="9" name="TextBox 7"/>
          <p:cNvSpPr txBox="1"/>
          <p:nvPr/>
        </p:nvSpPr>
        <p:spPr>
          <a:xfrm>
            <a:off x="6966467" y="2347693"/>
            <a:ext cx="2846245" cy="646331"/>
          </a:xfrm>
          <a:prstGeom prst="rect">
            <a:avLst/>
          </a:prstGeom>
          <a:solidFill>
            <a:srgbClr val="F57FA4"/>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kern="0" dirty="0" smtClean="0">
                <a:solidFill>
                  <a:srgbClr val="000000"/>
                </a:solidFill>
                <a:latin typeface="Times New Roman" pitchFamily="18"/>
                <a:cs typeface="Times New Roman" pitchFamily="18"/>
              </a:rPr>
              <a:t>Statistical requirements have already been divided </a:t>
            </a:r>
            <a:endParaRPr lang="ru-RU" sz="1800" b="1" i="0" u="none" strike="noStrike" kern="1200" cap="none" spc="0" baseline="0" dirty="0">
              <a:solidFill>
                <a:srgbClr val="000000"/>
              </a:solidFill>
              <a:uFillTx/>
              <a:latin typeface="Times New Roman" pitchFamily="18"/>
              <a:cs typeface="Times New Roman" pitchFamily="18"/>
            </a:endParaRPr>
          </a:p>
        </p:txBody>
      </p:sp>
      <p:cxnSp>
        <p:nvCxnSpPr>
          <p:cNvPr id="10" name="Прямая со стрелкой 9"/>
          <p:cNvCxnSpPr/>
          <p:nvPr/>
        </p:nvCxnSpPr>
        <p:spPr>
          <a:xfrm flipH="1" flipV="1">
            <a:off x="5467596" y="1855766"/>
            <a:ext cx="1426665" cy="66902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Прямая со стрелкой 12"/>
          <p:cNvCxnSpPr/>
          <p:nvPr/>
        </p:nvCxnSpPr>
        <p:spPr>
          <a:xfrm flipH="1">
            <a:off x="5372987" y="3098852"/>
            <a:ext cx="1615884" cy="4863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TextBox 7"/>
          <p:cNvSpPr txBox="1"/>
          <p:nvPr/>
        </p:nvSpPr>
        <p:spPr>
          <a:xfrm>
            <a:off x="6114309" y="3389125"/>
            <a:ext cx="1704316" cy="461665"/>
          </a:xfrm>
          <a:prstGeom prst="rect">
            <a:avLst/>
          </a:prstGeom>
          <a:solidFill>
            <a:schemeClr val="accent3">
              <a:lumMod val="20000"/>
              <a:lumOff val="80000"/>
            </a:schemeClr>
          </a:solidFill>
          <a:ln cap="flat">
            <a:noFill/>
          </a:ln>
        </p:spPr>
        <p:txBody>
          <a:bodyPr vert="horz" wrap="square" lIns="91440" tIns="45720" rIns="91440" bIns="45720" anchor="t" anchorCtr="0" compatLnSpc="1">
            <a:spAutoFit/>
          </a:bodyPr>
          <a:lstStyle/>
          <a:p>
            <a:pPr marR="0" lvl="0" algn="ctr"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r>
              <a:rPr lang="en-US" sz="1200" dirty="0" smtClean="0">
                <a:solidFill>
                  <a:srgbClr val="000000"/>
                </a:solidFill>
                <a:latin typeface="Times New Roman" pitchFamily="18"/>
                <a:cs typeface="Times New Roman" pitchFamily="18"/>
              </a:rPr>
              <a:t>Operational/online requirements</a:t>
            </a:r>
          </a:p>
        </p:txBody>
      </p:sp>
      <p:sp>
        <p:nvSpPr>
          <p:cNvPr id="16" name="Прямоугольник 15"/>
          <p:cNvSpPr/>
          <p:nvPr/>
        </p:nvSpPr>
        <p:spPr>
          <a:xfrm>
            <a:off x="6250750" y="1606648"/>
            <a:ext cx="1737390" cy="600164"/>
          </a:xfrm>
          <a:prstGeom prst="rect">
            <a:avLst/>
          </a:prstGeom>
          <a:solidFill>
            <a:schemeClr val="accent3">
              <a:lumMod val="20000"/>
              <a:lumOff val="80000"/>
            </a:schemeClr>
          </a:solidFill>
        </p:spPr>
        <p:txBody>
          <a:bodyPr wrap="square">
            <a:spAutoFit/>
          </a:bodyPr>
          <a:lstStyle/>
          <a:p>
            <a:pPr lvl="0" algn="ctr">
              <a:defRPr sz="1800" b="0" i="0" u="none" strike="noStrike" kern="0" cap="none" spc="0" baseline="0">
                <a:solidFill>
                  <a:srgbClr val="000000"/>
                </a:solidFill>
                <a:uFillTx/>
              </a:defRPr>
            </a:pPr>
            <a:r>
              <a:rPr lang="en-US" sz="1100" dirty="0">
                <a:solidFill>
                  <a:srgbClr val="000000"/>
                </a:solidFill>
                <a:latin typeface="Times New Roman" pitchFamily="18"/>
                <a:cs typeface="Times New Roman" pitchFamily="18"/>
              </a:rPr>
              <a:t>Requirements driven by offline diagnostics in the physics regime.</a:t>
            </a:r>
          </a:p>
        </p:txBody>
      </p:sp>
      <p:sp>
        <p:nvSpPr>
          <p:cNvPr id="18" name="TextBox 7"/>
          <p:cNvSpPr txBox="1"/>
          <p:nvPr/>
        </p:nvSpPr>
        <p:spPr>
          <a:xfrm>
            <a:off x="1750673" y="4183943"/>
            <a:ext cx="7433846" cy="369332"/>
          </a:xfrm>
          <a:prstGeom prst="rect">
            <a:avLst/>
          </a:prstGeom>
          <a:solidFill>
            <a:srgbClr val="F57FA4"/>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kern="0" dirty="0" smtClean="0">
                <a:solidFill>
                  <a:srgbClr val="000000"/>
                </a:solidFill>
                <a:latin typeface="Times New Roman" pitchFamily="18"/>
                <a:cs typeface="Times New Roman" pitchFamily="18"/>
              </a:rPr>
              <a:t>Having 8 detecting channels </a:t>
            </a:r>
            <a:r>
              <a:rPr lang="en-US" kern="0" dirty="0" err="1" smtClean="0">
                <a:solidFill>
                  <a:srgbClr val="000000"/>
                </a:solidFill>
                <a:latin typeface="Times New Roman" pitchFamily="18"/>
                <a:cs typeface="Times New Roman" pitchFamily="18"/>
              </a:rPr>
              <a:t>whould</a:t>
            </a:r>
            <a:r>
              <a:rPr lang="en-US" kern="0" dirty="0" smtClean="0">
                <a:solidFill>
                  <a:srgbClr val="000000"/>
                </a:solidFill>
                <a:latin typeface="Times New Roman" pitchFamily="18"/>
                <a:cs typeface="Times New Roman" pitchFamily="18"/>
              </a:rPr>
              <a:t> change the statistical accuracy: </a:t>
            </a:r>
            <a:endParaRPr lang="ru-RU" sz="1800" b="1" i="0" u="none" strike="noStrike" kern="1200" cap="none" spc="0" baseline="0" dirty="0">
              <a:solidFill>
                <a:srgbClr val="000000"/>
              </a:solidFill>
              <a:uFillTx/>
              <a:latin typeface="Times New Roman" pitchFamily="18"/>
              <a:cs typeface="Times New Roman" pitchFamily="18"/>
            </a:endParaRPr>
          </a:p>
        </p:txBody>
      </p:sp>
      <p:sp>
        <p:nvSpPr>
          <p:cNvPr id="19" name="Прямоугольник 18"/>
          <p:cNvSpPr/>
          <p:nvPr/>
        </p:nvSpPr>
        <p:spPr>
          <a:xfrm>
            <a:off x="1199106" y="4659392"/>
            <a:ext cx="5028941" cy="646331"/>
          </a:xfrm>
          <a:prstGeom prst="rect">
            <a:avLst/>
          </a:prstGeom>
        </p:spPr>
        <p:txBody>
          <a:bodyPr wrap="none">
            <a:spAutoFit/>
          </a:bodyPr>
          <a:lstStyle/>
          <a:p>
            <a:pPr lvl="1" hangingPunct="0">
              <a:spcBef>
                <a:spcPts val="1417"/>
              </a:spcBef>
              <a:buSzPct val="75000"/>
              <a:buFont typeface="StarSymbol"/>
              <a:buChar char="–"/>
            </a:pPr>
            <a:r>
              <a:rPr lang="en-US" dirty="0">
                <a:highlight>
                  <a:scrgbClr r="0" g="0" b="0">
                    <a:alpha val="0"/>
                  </a:scrgbClr>
                </a:highlight>
                <a:latin typeface="Times New Roman" panose="02020603050405020304" pitchFamily="18" charset="0"/>
                <a:cs typeface="Times New Roman" panose="02020603050405020304" pitchFamily="18" charset="0"/>
              </a:rPr>
              <a:t> Statistical accuracy per </a:t>
            </a:r>
            <a:r>
              <a:rPr lang="en-US" dirty="0" err="1" smtClean="0">
                <a:highlight>
                  <a:scrgbClr r="0" g="0" b="0">
                    <a:alpha val="0"/>
                  </a:scrgbClr>
                </a:highlight>
                <a:latin typeface="Times New Roman" panose="02020603050405020304" pitchFamily="18" charset="0"/>
                <a:cs typeface="Times New Roman" panose="02020603050405020304" pitchFamily="18" charset="0"/>
              </a:rPr>
              <a:t>LumiSection</a:t>
            </a:r>
            <a:r>
              <a:rPr lang="en-US" dirty="0">
                <a:highlight>
                  <a:scrgbClr r="0" g="0" b="0">
                    <a:alpha val="0"/>
                  </a:scrgbClr>
                </a:highlight>
                <a:latin typeface="Times New Roman" panose="02020603050405020304" pitchFamily="18" charset="0"/>
                <a:cs typeface="Times New Roman" panose="02020603050405020304" pitchFamily="18" charset="0"/>
              </a:rPr>
              <a:t> </a:t>
            </a:r>
            <a:r>
              <a:rPr lang="en-US" dirty="0" smtClean="0">
                <a:highlight>
                  <a:scrgbClr r="0" g="0" b="0">
                    <a:alpha val="0"/>
                  </a:scrgbClr>
                </a:highlight>
                <a:latin typeface="Times New Roman" panose="02020603050405020304" pitchFamily="18" charset="0"/>
                <a:cs typeface="Times New Roman" panose="02020603050405020304" pitchFamily="18" charset="0"/>
              </a:rPr>
              <a:t>~ 0.16%</a:t>
            </a:r>
            <a:br>
              <a:rPr lang="en-US" dirty="0" smtClean="0">
                <a:highlight>
                  <a:scrgbClr r="0" g="0" b="0">
                    <a:alpha val="0"/>
                  </a:scrgbClr>
                </a:highlight>
                <a:latin typeface="Times New Roman" panose="02020603050405020304" pitchFamily="18" charset="0"/>
                <a:cs typeface="Times New Roman" panose="02020603050405020304" pitchFamily="18" charset="0"/>
              </a:rPr>
            </a:br>
            <a:r>
              <a:rPr lang="en-US" dirty="0" smtClean="0">
                <a:highlight>
                  <a:scrgbClr r="0" g="0" b="0">
                    <a:alpha val="0"/>
                  </a:scrgbClr>
                </a:highlight>
                <a:latin typeface="Times New Roman" panose="02020603050405020304" pitchFamily="18" charset="0"/>
                <a:cs typeface="Times New Roman" panose="02020603050405020304" pitchFamily="18" charset="0"/>
              </a:rPr>
              <a:t>– Statistical </a:t>
            </a:r>
            <a:r>
              <a:rPr lang="en-US" dirty="0">
                <a:highlight>
                  <a:scrgbClr r="0" g="0" b="0">
                    <a:alpha val="0"/>
                  </a:scrgbClr>
                </a:highlight>
                <a:latin typeface="Times New Roman" panose="02020603050405020304" pitchFamily="18" charset="0"/>
                <a:cs typeface="Times New Roman" panose="02020603050405020304" pitchFamily="18" charset="0"/>
              </a:rPr>
              <a:t>error per Nibble</a:t>
            </a:r>
            <a:r>
              <a:rPr lang="en-US" baseline="-33000" dirty="0">
                <a:highlight>
                  <a:scrgbClr r="0" g="0" b="0">
                    <a:alpha val="0"/>
                  </a:scrgbClr>
                </a:highlight>
                <a:latin typeface="Times New Roman" panose="02020603050405020304" pitchFamily="18" charset="0"/>
                <a:cs typeface="Times New Roman" panose="02020603050405020304" pitchFamily="18" charset="0"/>
              </a:rPr>
              <a:t>4</a:t>
            </a:r>
            <a:r>
              <a:rPr lang="en-US" dirty="0">
                <a:highlight>
                  <a:scrgbClr r="0" g="0" b="0">
                    <a:alpha val="0"/>
                  </a:scrgbClr>
                </a:highlight>
                <a:latin typeface="Times New Roman" panose="02020603050405020304" pitchFamily="18" charset="0"/>
                <a:cs typeface="Times New Roman" panose="02020603050405020304" pitchFamily="18" charset="0"/>
              </a:rPr>
              <a:t> </a:t>
            </a:r>
            <a:r>
              <a:rPr lang="en-US" dirty="0" smtClean="0">
                <a:highlight>
                  <a:scrgbClr r="0" g="0" b="0">
                    <a:alpha val="0"/>
                  </a:scrgbClr>
                </a:highlight>
                <a:latin typeface="Times New Roman" panose="02020603050405020304" pitchFamily="18" charset="0"/>
                <a:cs typeface="Times New Roman" panose="02020603050405020304" pitchFamily="18" charset="0"/>
              </a:rPr>
              <a:t>~0.63%</a:t>
            </a:r>
            <a:endParaRPr lang="en-US" dirty="0">
              <a:highlight>
                <a:scrgbClr r="0" g="0" b="0">
                  <a:alpha val="0"/>
                </a:scrgbClr>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9666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p:nvPr/>
        </p:nvSpPr>
        <p:spPr>
          <a:xfrm>
            <a:off x="0" y="0"/>
            <a:ext cx="10080629" cy="754599"/>
          </a:xfrm>
          <a:prstGeom prst="rect">
            <a:avLst/>
          </a:prstGeom>
          <a:solidFill>
            <a:srgbClr val="9A968B"/>
          </a:solid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3500" b="0" i="0" u="none" strike="noStrike" kern="1200" cap="none" spc="0" baseline="0" dirty="0" smtClean="0">
                <a:solidFill>
                  <a:srgbClr val="262626"/>
                </a:solidFill>
                <a:uFillTx/>
                <a:latin typeface="Times New Roman" pitchFamily="18"/>
                <a:cs typeface="Times New Roman" pitchFamily="18"/>
              </a:rPr>
              <a:t>Operation strategy</a:t>
            </a:r>
            <a:endParaRPr lang="ru-RU" sz="3500" b="0" i="0" u="none" strike="noStrike" kern="1200" cap="none" spc="0" baseline="0" dirty="0">
              <a:solidFill>
                <a:srgbClr val="262626"/>
              </a:solidFill>
              <a:uFillTx/>
              <a:latin typeface="Times New Roman" pitchFamily="18"/>
              <a:cs typeface="Times New Roman" pitchFamily="18"/>
            </a:endParaRPr>
          </a:p>
        </p:txBody>
      </p:sp>
      <p:cxnSp>
        <p:nvCxnSpPr>
          <p:cNvPr id="6" name="Прямая соединительная линия 5"/>
          <p:cNvCxnSpPr/>
          <p:nvPr/>
        </p:nvCxnSpPr>
        <p:spPr>
          <a:xfrm>
            <a:off x="0" y="754599"/>
            <a:ext cx="8190509" cy="0"/>
          </a:xfrm>
          <a:prstGeom prst="straightConnector1">
            <a:avLst/>
          </a:prstGeom>
          <a:noFill/>
          <a:ln w="57150" cap="flat">
            <a:solidFill>
              <a:srgbClr val="46D772"/>
            </a:solidFill>
            <a:prstDash val="solid"/>
            <a:miter/>
          </a:ln>
        </p:spPr>
      </p:cxnSp>
      <p:sp>
        <p:nvSpPr>
          <p:cNvPr id="7" name="TextBox 7"/>
          <p:cNvSpPr txBox="1"/>
          <p:nvPr/>
        </p:nvSpPr>
        <p:spPr>
          <a:xfrm>
            <a:off x="179523" y="981299"/>
            <a:ext cx="9845644" cy="369332"/>
          </a:xfrm>
          <a:prstGeom prst="rect">
            <a:avLst/>
          </a:prstGeom>
          <a:noFill/>
          <a:ln cap="flat">
            <a:noFill/>
          </a:ln>
        </p:spPr>
        <p:txBody>
          <a:bodyPr vert="horz" wrap="none" lIns="91440" tIns="45720" rIns="91440" bIns="45720" anchor="t" anchorCtr="0" compatLnSpc="1">
            <a:spAutoFit/>
          </a:bodyPr>
          <a:lstStyle/>
          <a:p>
            <a:pPr lvl="0">
              <a:buSzPct val="45000"/>
            </a:pPr>
            <a:r>
              <a:rPr lang="en-US" dirty="0" smtClean="0">
                <a:latin typeface="Times New Roman" panose="02020603050405020304" pitchFamily="18" charset="0"/>
                <a:cs typeface="Times New Roman" panose="02020603050405020304" pitchFamily="18" charset="0"/>
              </a:rPr>
              <a:t>Due to large fluctuations in the signal, we want to use </a:t>
            </a:r>
            <a:r>
              <a:rPr lang="en-US" b="1" dirty="0" smtClean="0">
                <a:latin typeface="Times New Roman" panose="02020603050405020304" pitchFamily="18" charset="0"/>
                <a:cs typeface="Times New Roman" panose="02020603050405020304" pitchFamily="18" charset="0"/>
              </a:rPr>
              <a:t>zero counting method </a:t>
            </a:r>
            <a:r>
              <a:rPr lang="en-US" dirty="0" smtClean="0">
                <a:latin typeface="Times New Roman" panose="02020603050405020304" pitchFamily="18" charset="0"/>
                <a:cs typeface="Times New Roman" panose="02020603050405020304" pitchFamily="18" charset="0"/>
              </a:rPr>
              <a:t>to calculate the luminosity</a:t>
            </a:r>
            <a:endParaRPr lang="en-US" dirty="0">
              <a:latin typeface="Times New Roman" panose="02020603050405020304" pitchFamily="18" charset="0"/>
              <a:cs typeface="Times New Roman" panose="02020603050405020304" pitchFamily="18" charset="0"/>
            </a:endParaRPr>
          </a:p>
        </p:txBody>
      </p:sp>
      <p:pic>
        <p:nvPicPr>
          <p:cNvPr id="8"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4832" y="1660457"/>
            <a:ext cx="4227531" cy="251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480898" y="1502066"/>
            <a:ext cx="6166920" cy="369332"/>
          </a:xfrm>
          <a:prstGeom prst="rect">
            <a:avLst/>
          </a:prstGeom>
        </p:spPr>
        <p:txBody>
          <a:bodyPr wrap="square">
            <a:spAutoFit/>
          </a:bodyPr>
          <a:lstStyle/>
          <a:p>
            <a:pPr lvl="0">
              <a:buSzPct val="45000"/>
            </a:pPr>
            <a:r>
              <a:rPr lang="en-US" dirty="0" smtClean="0">
                <a:latin typeface="Times New Roman" panose="02020603050405020304" pitchFamily="18" charset="0"/>
                <a:cs typeface="Times New Roman" panose="02020603050405020304" pitchFamily="18" charset="0"/>
              </a:rPr>
              <a:t>Number of photons at fiber’s output end</a:t>
            </a:r>
            <a:endParaRPr lang="en-US"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774144" y="4489613"/>
            <a:ext cx="7096564" cy="646331"/>
          </a:xfrm>
          <a:prstGeom prst="rect">
            <a:avLst/>
          </a:prstGeom>
        </p:spPr>
        <p:txBody>
          <a:bodyPr wrap="square">
            <a:spAutoFit/>
          </a:bodyPr>
          <a:lstStyle/>
          <a:p>
            <a:r>
              <a:rPr lang="en-US" sz="1200" dirty="0" smtClean="0">
                <a:latin typeface="Times New Roman" panose="02020603050405020304" pitchFamily="18" charset="0"/>
                <a:ea typeface="Calibri" panose="020F0502020204030204" pitchFamily="34" charset="0"/>
              </a:rPr>
              <a:t>The </a:t>
            </a:r>
            <a:r>
              <a:rPr lang="en-US" sz="1200" dirty="0">
                <a:latin typeface="Times New Roman" panose="02020603050405020304" pitchFamily="18" charset="0"/>
                <a:ea typeface="Calibri" panose="020F0502020204030204" pitchFamily="34" charset="0"/>
              </a:rPr>
              <a:t>EM shower induced by incoming particles from 1 pp </a:t>
            </a:r>
            <a:r>
              <a:rPr lang="en-US" sz="1200" dirty="0" smtClean="0">
                <a:latin typeface="Times New Roman" panose="02020603050405020304" pitchFamily="18" charset="0"/>
                <a:ea typeface="Calibri" panose="020F0502020204030204" pitchFamily="34" charset="0"/>
              </a:rPr>
              <a:t>collision. </a:t>
            </a:r>
          </a:p>
          <a:p>
            <a:r>
              <a:rPr lang="en-US" sz="1200" dirty="0" smtClean="0">
                <a:latin typeface="Times New Roman" panose="02020603050405020304" pitchFamily="18" charset="0"/>
              </a:rPr>
              <a:t>The fibers are in a bundle of 100. </a:t>
            </a:r>
          </a:p>
          <a:p>
            <a:endParaRPr lang="ru-RU" sz="1200" dirty="0"/>
          </a:p>
        </p:txBody>
      </p:sp>
      <p:sp>
        <p:nvSpPr>
          <p:cNvPr id="11" name="Прямоугольник 10"/>
          <p:cNvSpPr/>
          <p:nvPr/>
        </p:nvSpPr>
        <p:spPr>
          <a:xfrm>
            <a:off x="1871946" y="4144366"/>
            <a:ext cx="2037737" cy="369332"/>
          </a:xfrm>
          <a:prstGeom prst="rect">
            <a:avLst/>
          </a:prstGeom>
        </p:spPr>
        <p:txBody>
          <a:bodyPr wrap="none">
            <a:spAutoFit/>
          </a:bodyPr>
          <a:lstStyle/>
          <a:p>
            <a:pPr lvl="0">
              <a:buSzPct val="45000"/>
            </a:pPr>
            <a:r>
              <a:rPr lang="en-US" dirty="0" smtClean="0">
                <a:latin typeface="Times New Roman" panose="02020603050405020304" pitchFamily="18" charset="0"/>
                <a:cs typeface="Times New Roman" panose="02020603050405020304" pitchFamily="18" charset="0"/>
              </a:rPr>
              <a:t>Number of photons</a:t>
            </a:r>
            <a:endParaRPr lang="en-US"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rot="16200000">
            <a:off x="399683" y="2988946"/>
            <a:ext cx="748923" cy="369332"/>
          </a:xfrm>
          <a:prstGeom prst="rect">
            <a:avLst/>
          </a:prstGeom>
        </p:spPr>
        <p:txBody>
          <a:bodyPr wrap="none">
            <a:spAutoFit/>
          </a:bodyPr>
          <a:lstStyle/>
          <a:p>
            <a:pPr lvl="0">
              <a:buSzPct val="45000"/>
            </a:pPr>
            <a:r>
              <a:rPr lang="en-US" dirty="0" smtClean="0">
                <a:latin typeface="Times New Roman" panose="02020603050405020304" pitchFamily="18" charset="0"/>
                <a:cs typeface="Times New Roman" panose="02020603050405020304" pitchFamily="18" charset="0"/>
              </a:rPr>
              <a:t>Count</a:t>
            </a:r>
            <a:endParaRPr lang="en-US" dirty="0">
              <a:latin typeface="Times New Roman" panose="02020603050405020304" pitchFamily="18" charset="0"/>
              <a:cs typeface="Times New Roman" panose="02020603050405020304" pitchFamily="18" charset="0"/>
            </a:endParaRPr>
          </a:p>
        </p:txBody>
      </p:sp>
      <p:sp>
        <p:nvSpPr>
          <p:cNvPr id="2" name="Дата 1"/>
          <p:cNvSpPr>
            <a:spLocks noGrp="1"/>
          </p:cNvSpPr>
          <p:nvPr>
            <p:ph type="dt" sz="half" idx="7"/>
          </p:nvPr>
        </p:nvSpPr>
        <p:spPr/>
        <p:txBody>
          <a:bodyPr/>
          <a:lstStyle/>
          <a:p>
            <a:pPr lvl="0"/>
            <a:r>
              <a:rPr lang="ru-RU" smtClean="0"/>
              <a:t>22/06/2020</a:t>
            </a:r>
            <a:endParaRPr lang="en-US"/>
          </a:p>
        </p:txBody>
      </p:sp>
      <p:sp>
        <p:nvSpPr>
          <p:cNvPr id="3" name="Нижний колонтитул 2"/>
          <p:cNvSpPr>
            <a:spLocks noGrp="1"/>
          </p:cNvSpPr>
          <p:nvPr>
            <p:ph type="ftr" sz="quarter" idx="9"/>
          </p:nvPr>
        </p:nvSpPr>
        <p:spPr/>
        <p:txBody>
          <a:bodyPr/>
          <a:lstStyle/>
          <a:p>
            <a:pPr lvl="0"/>
            <a:r>
              <a:rPr lang="en-US" smtClean="0"/>
              <a:t>BRIL Annual Review </a:t>
            </a:r>
            <a:endParaRPr lang="en-US"/>
          </a:p>
        </p:txBody>
      </p:sp>
      <p:sp>
        <p:nvSpPr>
          <p:cNvPr id="4" name="Номер слайда 3"/>
          <p:cNvSpPr>
            <a:spLocks noGrp="1"/>
          </p:cNvSpPr>
          <p:nvPr>
            <p:ph type="sldNum" sz="quarter" idx="8"/>
          </p:nvPr>
        </p:nvSpPr>
        <p:spPr/>
        <p:txBody>
          <a:bodyPr/>
          <a:lstStyle/>
          <a:p>
            <a:pPr lvl="0"/>
            <a:fld id="{3B74612B-2205-4BF2-85D4-AFBA440197CA}" type="slidenum">
              <a:rPr lang="ru-RU" smtClean="0"/>
              <a:t>6</a:t>
            </a:fld>
            <a:endParaRPr lang="ru-RU"/>
          </a:p>
        </p:txBody>
      </p:sp>
      <p:sp>
        <p:nvSpPr>
          <p:cNvPr id="13" name="Прямоугольник 12"/>
          <p:cNvSpPr/>
          <p:nvPr/>
        </p:nvSpPr>
        <p:spPr>
          <a:xfrm>
            <a:off x="5554416" y="1991214"/>
            <a:ext cx="4137160" cy="2585323"/>
          </a:xfrm>
          <a:prstGeom prst="rect">
            <a:avLst/>
          </a:prstGeom>
          <a:solidFill>
            <a:srgbClr val="F57FA4"/>
          </a:solidFill>
        </p:spPr>
        <p:txBody>
          <a:bodyPr wrap="square">
            <a:spAutoFit/>
          </a:bodyPr>
          <a:lstStyle/>
          <a:p>
            <a:pPr algn="just"/>
            <a:r>
              <a:rPr lang="en-US" dirty="0">
                <a:latin typeface="Times New Roman" panose="02020603050405020304" pitchFamily="18" charset="0"/>
                <a:cs typeface="Times New Roman" panose="02020603050405020304" pitchFamily="18" charset="0"/>
              </a:rPr>
              <a:t>It was shown that signals of different amplitudes will be generated in the detector. </a:t>
            </a:r>
            <a:r>
              <a:rPr lang="en-US" dirty="0" smtClean="0">
                <a:latin typeface="Times New Roman" panose="02020603050405020304" pitchFamily="18" charset="0"/>
                <a:cs typeface="Times New Roman" panose="02020603050405020304" pitchFamily="18" charset="0"/>
              </a:rPr>
              <a:t>Such </a:t>
            </a:r>
            <a:r>
              <a:rPr lang="en-US" dirty="0">
                <a:latin typeface="Times New Roman" panose="02020603050405020304" pitchFamily="18" charset="0"/>
                <a:cs typeface="Times New Roman" panose="02020603050405020304" pitchFamily="18" charset="0"/>
              </a:rPr>
              <a:t>low</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amplitude signals can add up in a single channel to larger signals which cross </a:t>
            </a:r>
            <a:r>
              <a:rPr lang="en-US" dirty="0" smtClean="0">
                <a:latin typeface="Times New Roman" panose="02020603050405020304" pitchFamily="18" charset="0"/>
                <a:cs typeface="Times New Roman" panose="02020603050405020304" pitchFamily="18" charset="0"/>
              </a:rPr>
              <a:t>the</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threshold.</a:t>
            </a:r>
            <a:endParaRPr lang="ru-RU"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This effect will be a contribution to the non-linearity of the detector and needs to </a:t>
            </a:r>
            <a:r>
              <a:rPr lang="en-US" dirty="0" smtClean="0">
                <a:latin typeface="Times New Roman" panose="02020603050405020304" pitchFamily="18" charset="0"/>
                <a:cs typeface="Times New Roman" panose="02020603050405020304" pitchFamily="18" charset="0"/>
              </a:rPr>
              <a:t>be</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carefully </a:t>
            </a:r>
            <a:r>
              <a:rPr lang="en-US" dirty="0">
                <a:latin typeface="Times New Roman" panose="02020603050405020304" pitchFamily="18" charset="0"/>
                <a:cs typeface="Times New Roman" panose="02020603050405020304" pitchFamily="18" charset="0"/>
              </a:rPr>
              <a:t>studied.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5602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7729415" y="3255510"/>
            <a:ext cx="2148380" cy="2151203"/>
          </a:xfrm>
          <a:prstGeom prst="rect">
            <a:avLst/>
          </a:prstGeom>
          <a:noFill/>
          <a:ln>
            <a:noFill/>
          </a:ln>
        </p:spPr>
      </p:pic>
      <p:pic>
        <p:nvPicPr>
          <p:cNvPr id="9" name="Рисунок 8">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7642710" y="958292"/>
            <a:ext cx="2318697" cy="2268402"/>
          </a:xfrm>
          <a:prstGeom prst="rect">
            <a:avLst/>
          </a:prstGeom>
          <a:noFill/>
          <a:ln>
            <a:noFill/>
          </a:ln>
        </p:spPr>
      </p:pic>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188" y="1341602"/>
            <a:ext cx="4002686" cy="2778178"/>
          </a:xfrm>
          <a:prstGeom prst="rect">
            <a:avLst/>
          </a:prstGeom>
        </p:spPr>
      </p:pic>
      <p:sp>
        <p:nvSpPr>
          <p:cNvPr id="5" name="Заголовок 1"/>
          <p:cNvSpPr txBox="1"/>
          <p:nvPr/>
        </p:nvSpPr>
        <p:spPr>
          <a:xfrm>
            <a:off x="0" y="0"/>
            <a:ext cx="10080629" cy="754599"/>
          </a:xfrm>
          <a:prstGeom prst="rect">
            <a:avLst/>
          </a:prstGeom>
          <a:solidFill>
            <a:srgbClr val="9A968B"/>
          </a:solid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3500" dirty="0" smtClean="0">
                <a:solidFill>
                  <a:srgbClr val="262626"/>
                </a:solidFill>
                <a:latin typeface="Times New Roman" pitchFamily="18"/>
                <a:cs typeface="Times New Roman" pitchFamily="18"/>
              </a:rPr>
              <a:t>Why movable?</a:t>
            </a:r>
            <a:endParaRPr lang="ru-RU" sz="3500" b="0" i="0" u="none" strike="noStrike" kern="1200" cap="none" spc="0" baseline="0" dirty="0">
              <a:solidFill>
                <a:srgbClr val="262626"/>
              </a:solidFill>
              <a:uFillTx/>
              <a:latin typeface="Times New Roman" pitchFamily="18"/>
              <a:cs typeface="Times New Roman" pitchFamily="18"/>
            </a:endParaRPr>
          </a:p>
        </p:txBody>
      </p:sp>
      <p:cxnSp>
        <p:nvCxnSpPr>
          <p:cNvPr id="6" name="Прямая соединительная линия 5"/>
          <p:cNvCxnSpPr/>
          <p:nvPr/>
        </p:nvCxnSpPr>
        <p:spPr>
          <a:xfrm>
            <a:off x="0" y="754599"/>
            <a:ext cx="8190509" cy="0"/>
          </a:xfrm>
          <a:prstGeom prst="straightConnector1">
            <a:avLst/>
          </a:prstGeom>
          <a:noFill/>
          <a:ln w="57150" cap="flat">
            <a:solidFill>
              <a:srgbClr val="46D772"/>
            </a:solidFill>
            <a:prstDash val="solid"/>
            <a:miter/>
          </a:ln>
        </p:spPr>
      </p:cxnSp>
      <p:sp>
        <p:nvSpPr>
          <p:cNvPr id="8" name="TextBox 7"/>
          <p:cNvSpPr txBox="1"/>
          <p:nvPr/>
        </p:nvSpPr>
        <p:spPr>
          <a:xfrm>
            <a:off x="4361695" y="1010757"/>
            <a:ext cx="3525926" cy="1713759"/>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defRPr sz="1800"/>
            </a:pPr>
            <a:r>
              <a:rPr lang="en-US" sz="1500" b="1" u="none" strike="noStrike" kern="1200" cap="none" dirty="0">
                <a:ln>
                  <a:noFill/>
                </a:ln>
                <a:latin typeface="Times New Roman" panose="02020603050405020304" pitchFamily="18" charset="0"/>
                <a:ea typeface="Noto Sans CJK SC" pitchFamily="2"/>
                <a:cs typeface="Times New Roman" panose="02020603050405020304" pitchFamily="18" charset="0"/>
              </a:rPr>
              <a:t>By moving the </a:t>
            </a:r>
            <a:r>
              <a:rPr lang="en-US" sz="1500" b="1" u="none" strike="noStrike" kern="1200" cap="none" dirty="0" err="1">
                <a:ln>
                  <a:noFill/>
                </a:ln>
                <a:latin typeface="Times New Roman" panose="02020603050405020304" pitchFamily="18" charset="0"/>
                <a:ea typeface="Noto Sans CJK SC" pitchFamily="2"/>
                <a:cs typeface="Times New Roman" panose="02020603050405020304" pitchFamily="18" charset="0"/>
              </a:rPr>
              <a:t>luminometer</a:t>
            </a:r>
            <a:r>
              <a:rPr lang="en-US" sz="1500" b="1" u="none" strike="noStrike" kern="1200" cap="none" dirty="0">
                <a:ln>
                  <a:noFill/>
                </a:ln>
                <a:latin typeface="Times New Roman" panose="02020603050405020304" pitchFamily="18" charset="0"/>
                <a:ea typeface="Noto Sans CJK SC" pitchFamily="2"/>
                <a:cs typeface="Times New Roman" panose="02020603050405020304" pitchFamily="18" charset="0"/>
              </a:rPr>
              <a:t> along R:</a:t>
            </a:r>
          </a:p>
          <a:p>
            <a:pPr marL="0" marR="0" lvl="0" indent="0" rtl="0" hangingPunct="0">
              <a:lnSpc>
                <a:spcPct val="100000"/>
              </a:lnSpc>
              <a:spcBef>
                <a:spcPts val="0"/>
              </a:spcBef>
              <a:spcAft>
                <a:spcPts val="0"/>
              </a:spcAft>
              <a:buNone/>
              <a:tabLst/>
              <a:defRPr sz="1800"/>
            </a:pPr>
            <a:endParaRPr lang="en-US" sz="1800" b="0" i="1" u="sng" strike="noStrike" kern="1200" cap="none" dirty="0">
              <a:ln>
                <a:noFill/>
              </a:ln>
              <a:uFillTx/>
              <a:latin typeface="Times New Roman" panose="02020603050405020304" pitchFamily="18" charset="0"/>
              <a:ea typeface="Noto Sans CJK SC" pitchFamily="2"/>
              <a:cs typeface="Times New Roman" panose="02020603050405020304" pitchFamily="18" charset="0"/>
            </a:endParaRPr>
          </a:p>
          <a:p>
            <a:pPr marL="0" marR="0" lvl="0" indent="0" rtl="0" hangingPunct="0">
              <a:lnSpc>
                <a:spcPct val="100000"/>
              </a:lnSpc>
              <a:spcBef>
                <a:spcPts val="0"/>
              </a:spcBef>
              <a:spcAft>
                <a:spcPts val="0"/>
              </a:spcAft>
              <a:buSzPct val="45000"/>
              <a:tabLst/>
              <a:defRPr sz="1800"/>
            </a:pPr>
            <a:r>
              <a:rPr lang="en-US" sz="1500" b="0" i="0" u="none" strike="noStrike" kern="1200" cap="none" dirty="0" smtClean="0">
                <a:ln>
                  <a:noFill/>
                </a:ln>
                <a:latin typeface="Times New Roman" panose="02020603050405020304" pitchFamily="18" charset="0"/>
                <a:ea typeface="Noto Sans CJK SC" pitchFamily="2"/>
                <a:cs typeface="Times New Roman" panose="02020603050405020304" pitchFamily="18" charset="0"/>
              </a:rPr>
              <a:t>We </a:t>
            </a:r>
            <a:r>
              <a:rPr lang="en-US" sz="1500" b="0" i="0" u="none" strike="noStrike" kern="1200" cap="none" dirty="0">
                <a:ln>
                  <a:noFill/>
                </a:ln>
                <a:latin typeface="Times New Roman" panose="02020603050405020304" pitchFamily="18" charset="0"/>
                <a:ea typeface="Noto Sans CJK SC" pitchFamily="2"/>
                <a:cs typeface="Times New Roman" panose="02020603050405020304" pitchFamily="18" charset="0"/>
              </a:rPr>
              <a:t>can maintain </a:t>
            </a:r>
            <a:r>
              <a:rPr lang="en-US" sz="1500" b="1" i="0" u="none" strike="noStrike" kern="1200" cap="none" dirty="0" smtClean="0">
                <a:ln>
                  <a:noFill/>
                </a:ln>
                <a:latin typeface="Times New Roman" panose="02020603050405020304" pitchFamily="18" charset="0"/>
                <a:ea typeface="Noto Sans CJK SC" pitchFamily="2"/>
                <a:cs typeface="Times New Roman" panose="02020603050405020304" pitchFamily="18" charset="0"/>
              </a:rPr>
              <a:t>the </a:t>
            </a:r>
            <a:r>
              <a:rPr lang="en-US" sz="1500" b="1" i="0" u="none" strike="noStrike" kern="1200" cap="none" dirty="0">
                <a:ln>
                  <a:noFill/>
                </a:ln>
                <a:latin typeface="Times New Roman" panose="02020603050405020304" pitchFamily="18" charset="0"/>
                <a:ea typeface="Noto Sans CJK SC" pitchFamily="2"/>
                <a:cs typeface="Times New Roman" panose="02020603050405020304" pitchFamily="18" charset="0"/>
              </a:rPr>
              <a:t>optimal </a:t>
            </a:r>
            <a:r>
              <a:rPr lang="en-US" sz="1500" b="1" i="0" u="none" strike="noStrike" kern="1200" cap="none" dirty="0" smtClean="0">
                <a:ln>
                  <a:noFill/>
                </a:ln>
                <a:latin typeface="Times New Roman" panose="02020603050405020304" pitchFamily="18" charset="0"/>
                <a:ea typeface="Noto Sans CJK SC" pitchFamily="2"/>
                <a:cs typeface="Times New Roman" panose="02020603050405020304" pitchFamily="18" charset="0"/>
              </a:rPr>
              <a:t>occupancy</a:t>
            </a:r>
            <a:r>
              <a:rPr lang="ru-RU" sz="1500" dirty="0">
                <a:latin typeface="Times New Roman" panose="02020603050405020304" pitchFamily="18" charset="0"/>
                <a:ea typeface="Noto Sans CJK SC" pitchFamily="2"/>
                <a:cs typeface="Times New Roman" panose="02020603050405020304" pitchFamily="18" charset="0"/>
              </a:rPr>
              <a:t> </a:t>
            </a:r>
            <a:r>
              <a:rPr lang="en-US" sz="1500" b="0" i="0" u="none" strike="noStrike" kern="1200" cap="none" dirty="0" smtClean="0">
                <a:ln>
                  <a:noFill/>
                </a:ln>
                <a:latin typeface="Times New Roman" panose="02020603050405020304" pitchFamily="18" charset="0"/>
                <a:ea typeface="Noto Sans CJK SC" pitchFamily="2"/>
                <a:cs typeface="Times New Roman" panose="02020603050405020304" pitchFamily="18" charset="0"/>
              </a:rPr>
              <a:t>both </a:t>
            </a:r>
            <a:r>
              <a:rPr lang="en-US" sz="1500" b="0" i="0" u="none" strike="noStrike" kern="1200" cap="none" dirty="0">
                <a:ln>
                  <a:noFill/>
                </a:ln>
                <a:latin typeface="Times New Roman" panose="02020603050405020304" pitchFamily="18" charset="0"/>
                <a:ea typeface="Noto Sans CJK SC" pitchFamily="2"/>
                <a:cs typeface="Times New Roman" panose="02020603050405020304" pitchFamily="18" charset="0"/>
              </a:rPr>
              <a:t>for </a:t>
            </a:r>
            <a:endParaRPr lang="ru-RU" sz="1600" b="0" i="0" u="none" strike="noStrike" kern="1200" cap="none" dirty="0" smtClean="0">
              <a:ln>
                <a:noFill/>
              </a:ln>
              <a:latin typeface="Times New Roman" panose="02020603050405020304" pitchFamily="18" charset="0"/>
              <a:ea typeface="Noto Sans CJK SC" pitchFamily="2"/>
              <a:cs typeface="Times New Roman" panose="02020603050405020304" pitchFamily="18" charset="0"/>
            </a:endParaRPr>
          </a:p>
          <a:p>
            <a:pPr marL="285750" marR="0" lvl="0" indent="-285750" rtl="0" hangingPunct="0">
              <a:lnSpc>
                <a:spcPct val="100000"/>
              </a:lnSpc>
              <a:spcBef>
                <a:spcPts val="0"/>
              </a:spcBef>
              <a:spcAft>
                <a:spcPts val="0"/>
              </a:spcAft>
              <a:buSzPct val="45000"/>
              <a:buFont typeface="Arial" panose="020B0604020202020204" pitchFamily="34" charset="0"/>
              <a:buChar char="•"/>
              <a:tabLst/>
              <a:defRPr sz="1800"/>
            </a:pPr>
            <a:r>
              <a:rPr lang="en-US" sz="1600" b="0" i="0" u="none" strike="noStrike" kern="1200" cap="none" dirty="0" err="1" smtClean="0">
                <a:ln>
                  <a:noFill/>
                </a:ln>
                <a:latin typeface="Times New Roman" panose="02020603050405020304" pitchFamily="18" charset="0"/>
                <a:ea typeface="Noto Sans CJK SC" pitchFamily="2"/>
                <a:cs typeface="Times New Roman" panose="02020603050405020304" pitchFamily="18" charset="0"/>
              </a:rPr>
              <a:t>VdM</a:t>
            </a:r>
            <a:r>
              <a:rPr lang="en-US" sz="1600" b="0" i="0" u="none" strike="noStrike" kern="1200" cap="none" dirty="0" smtClean="0">
                <a:ln>
                  <a:noFill/>
                </a:ln>
                <a:latin typeface="Times New Roman" panose="02020603050405020304" pitchFamily="18" charset="0"/>
                <a:ea typeface="Noto Sans CJK SC" pitchFamily="2"/>
                <a:cs typeface="Times New Roman" panose="02020603050405020304" pitchFamily="18" charset="0"/>
              </a:rPr>
              <a:t> </a:t>
            </a:r>
            <a:r>
              <a:rPr lang="en-US" sz="1600" b="0" i="0" u="none" strike="noStrike" kern="1200" cap="none" dirty="0">
                <a:ln>
                  <a:noFill/>
                </a:ln>
                <a:latin typeface="Times New Roman" panose="02020603050405020304" pitchFamily="18" charset="0"/>
                <a:ea typeface="Noto Sans CJK SC" pitchFamily="2"/>
                <a:cs typeface="Times New Roman" panose="02020603050405020304" pitchFamily="18" charset="0"/>
              </a:rPr>
              <a:t>scan (</a:t>
            </a:r>
            <a:r>
              <a:rPr lang="en-US" sz="1600" b="0" i="0" u="none" strike="noStrike" kern="1200" cap="none" dirty="0">
                <a:ln>
                  <a:noFill/>
                </a:ln>
                <a:latin typeface="Times New Roman" panose="02020603050405020304" pitchFamily="18" charset="0"/>
                <a:ea typeface="Liberation Sans" pitchFamily="34"/>
                <a:cs typeface="Times New Roman" panose="02020603050405020304" pitchFamily="18" charset="0"/>
              </a:rPr>
              <a:t>μ~1) and </a:t>
            </a:r>
            <a:endParaRPr lang="ru-RU" sz="1600" b="0" i="0" u="none" strike="noStrike" kern="1200" cap="none" dirty="0" smtClean="0">
              <a:ln>
                <a:noFill/>
              </a:ln>
              <a:latin typeface="Times New Roman" panose="02020603050405020304" pitchFamily="18" charset="0"/>
              <a:ea typeface="Liberation Sans" pitchFamily="34"/>
              <a:cs typeface="Times New Roman" panose="02020603050405020304" pitchFamily="18" charset="0"/>
            </a:endParaRPr>
          </a:p>
          <a:p>
            <a:pPr marL="285750" marR="0" lvl="0" indent="-285750" rtl="0" hangingPunct="0">
              <a:lnSpc>
                <a:spcPct val="100000"/>
              </a:lnSpc>
              <a:spcBef>
                <a:spcPts val="0"/>
              </a:spcBef>
              <a:spcAft>
                <a:spcPts val="0"/>
              </a:spcAft>
              <a:buSzPct val="45000"/>
              <a:buFont typeface="Arial" panose="020B0604020202020204" pitchFamily="34" charset="0"/>
              <a:buChar char="•"/>
              <a:tabLst/>
              <a:defRPr sz="1800"/>
            </a:pPr>
            <a:r>
              <a:rPr lang="en-US" sz="1600" b="0" i="0" u="none" strike="noStrike" kern="1200" cap="none" dirty="0" smtClean="0">
                <a:ln>
                  <a:noFill/>
                </a:ln>
                <a:latin typeface="Times New Roman" panose="02020603050405020304" pitchFamily="18" charset="0"/>
                <a:ea typeface="Liberation Sans" pitchFamily="34"/>
                <a:cs typeface="Times New Roman" panose="02020603050405020304" pitchFamily="18" charset="0"/>
              </a:rPr>
              <a:t>physics </a:t>
            </a:r>
            <a:r>
              <a:rPr lang="en-US" sz="1600" b="0" i="0" u="none" strike="noStrike" kern="1200" cap="none" dirty="0">
                <a:ln>
                  <a:noFill/>
                </a:ln>
                <a:latin typeface="Times New Roman" panose="02020603050405020304" pitchFamily="18" charset="0"/>
                <a:ea typeface="Liberation Sans" pitchFamily="34"/>
                <a:cs typeface="Times New Roman" panose="02020603050405020304" pitchFamily="18" charset="0"/>
              </a:rPr>
              <a:t>runs (μ~100</a:t>
            </a:r>
            <a:r>
              <a:rPr lang="zh-CN" sz="1600" b="0" i="0" u="none" strike="noStrike" kern="1200" cap="none" dirty="0">
                <a:ln>
                  <a:noFill/>
                </a:ln>
                <a:latin typeface="Times New Roman" panose="02020603050405020304" pitchFamily="18" charset="0"/>
                <a:ea typeface="Liberation Sans" pitchFamily="34"/>
                <a:cs typeface="Times New Roman" panose="02020603050405020304" pitchFamily="18" charset="0"/>
              </a:rPr>
              <a:t>÷</a:t>
            </a:r>
            <a:r>
              <a:rPr lang="en-US" sz="1600" b="0" i="0" u="none" strike="noStrike" kern="1200" cap="none" dirty="0">
                <a:ln>
                  <a:noFill/>
                </a:ln>
                <a:latin typeface="Times New Roman" panose="02020603050405020304" pitchFamily="18" charset="0"/>
                <a:ea typeface="Liberation Sans" pitchFamily="34"/>
                <a:cs typeface="Times New Roman" panose="02020603050405020304" pitchFamily="18" charset="0"/>
              </a:rPr>
              <a:t>200)</a:t>
            </a:r>
          </a:p>
          <a:p>
            <a:pPr marL="0" lvl="1" hangingPunct="0">
              <a:buSzPct val="45000"/>
              <a:buFont typeface="StarSymbol"/>
              <a:buChar char="●"/>
              <a:defRPr sz="1800"/>
            </a:pPr>
            <a:endParaRPr lang="en-US" sz="1500" b="0" i="0" u="none" strike="noStrike" kern="1200" cap="none" dirty="0">
              <a:ln>
                <a:noFill/>
              </a:ln>
              <a:latin typeface="Times New Roman" panose="02020603050405020304" pitchFamily="18" charset="0"/>
              <a:ea typeface="Liberation Sans" pitchFamily="34"/>
              <a:cs typeface="Times New Roman" panose="02020603050405020304" pitchFamily="18" charset="0"/>
            </a:endParaRPr>
          </a:p>
        </p:txBody>
      </p:sp>
      <p:sp>
        <p:nvSpPr>
          <p:cNvPr id="12" name="TextBox 11"/>
          <p:cNvSpPr txBox="1"/>
          <p:nvPr/>
        </p:nvSpPr>
        <p:spPr>
          <a:xfrm>
            <a:off x="822960" y="4297680"/>
            <a:ext cx="600590" cy="503812"/>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defRPr sz="1800"/>
            </a:pPr>
            <a:r>
              <a:rPr lang="en-US" sz="1400" b="0" i="0" u="none" strike="noStrike" kern="1200" cap="none" dirty="0">
                <a:ln>
                  <a:noFill/>
                </a:ln>
                <a:latin typeface="Times New Roman" panose="02020603050405020304" pitchFamily="18" charset="0"/>
                <a:ea typeface="Noto Sans CJK SC" pitchFamily="2"/>
                <a:cs typeface="Times New Roman" panose="02020603050405020304" pitchFamily="18" charset="0"/>
              </a:rPr>
              <a:t>Beam</a:t>
            </a:r>
          </a:p>
          <a:p>
            <a:pPr marL="0" marR="0" lvl="0" indent="0" rtl="0" hangingPunct="0">
              <a:lnSpc>
                <a:spcPct val="100000"/>
              </a:lnSpc>
              <a:spcBef>
                <a:spcPts val="0"/>
              </a:spcBef>
              <a:spcAft>
                <a:spcPts val="0"/>
              </a:spcAft>
              <a:buNone/>
              <a:tabLst/>
              <a:defRPr sz="1800"/>
            </a:pPr>
            <a:r>
              <a:rPr lang="en-US" sz="1400" b="0" i="0" u="none" strike="noStrike" kern="1200" cap="none" dirty="0">
                <a:ln>
                  <a:noFill/>
                </a:ln>
                <a:latin typeface="Times New Roman" panose="02020603050405020304" pitchFamily="18" charset="0"/>
                <a:ea typeface="Noto Sans CJK SC" pitchFamily="2"/>
                <a:cs typeface="Times New Roman" panose="02020603050405020304" pitchFamily="18" charset="0"/>
              </a:rPr>
              <a:t>Pipe</a:t>
            </a:r>
          </a:p>
        </p:txBody>
      </p:sp>
      <p:sp>
        <p:nvSpPr>
          <p:cNvPr id="13" name="Прямая соединительная линия 12"/>
          <p:cNvSpPr/>
          <p:nvPr/>
        </p:nvSpPr>
        <p:spPr>
          <a:xfrm flipV="1">
            <a:off x="1100751" y="3947814"/>
            <a:ext cx="91439" cy="365760"/>
          </a:xfrm>
          <a:prstGeom prst="line">
            <a:avLst/>
          </a:prstGeom>
          <a:ln>
            <a:tailEnd type="arrow"/>
          </a:ln>
        </p:spPr>
        <p:style>
          <a:lnRef idx="3">
            <a:schemeClr val="accent1"/>
          </a:lnRef>
          <a:fillRef idx="0">
            <a:schemeClr val="accent1"/>
          </a:fillRef>
          <a:effectRef idx="2">
            <a:schemeClr val="accent1"/>
          </a:effectRef>
          <a:fontRef idx="minor">
            <a:schemeClr val="tx1"/>
          </a:fontRef>
        </p:style>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pitchFamily="2"/>
              <a:cs typeface="Lohit Devanagari" pitchFamily="2"/>
            </a:endParaRPr>
          </a:p>
        </p:txBody>
      </p:sp>
      <p:sp>
        <p:nvSpPr>
          <p:cNvPr id="14" name="TextBox 13"/>
          <p:cNvSpPr txBox="1"/>
          <p:nvPr/>
        </p:nvSpPr>
        <p:spPr>
          <a:xfrm>
            <a:off x="3383280" y="4244040"/>
            <a:ext cx="784423" cy="621793"/>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defRPr sz="1800"/>
            </a:pPr>
            <a:r>
              <a:rPr lang="en-US" sz="1800" b="0" i="0" u="none" strike="noStrike" kern="1200" cap="none">
                <a:ln>
                  <a:noFill/>
                </a:ln>
                <a:latin typeface="Times New Roman" panose="02020603050405020304" pitchFamily="18" charset="0"/>
                <a:ea typeface="Noto Sans CJK SC" pitchFamily="2"/>
                <a:cs typeface="Times New Roman" panose="02020603050405020304" pitchFamily="18" charset="0"/>
              </a:rPr>
              <a:t>Castor</a:t>
            </a:r>
          </a:p>
          <a:p>
            <a:pPr marL="0" marR="0" lvl="0" indent="0" rtl="0" hangingPunct="0">
              <a:lnSpc>
                <a:spcPct val="100000"/>
              </a:lnSpc>
              <a:spcBef>
                <a:spcPts val="0"/>
              </a:spcBef>
              <a:spcAft>
                <a:spcPts val="0"/>
              </a:spcAft>
              <a:buNone/>
              <a:tabLst/>
              <a:defRPr sz="1800"/>
            </a:pPr>
            <a:r>
              <a:rPr lang="en-US" sz="1800" b="0" i="0" u="none" strike="noStrike" kern="1200" cap="none">
                <a:ln>
                  <a:noFill/>
                </a:ln>
                <a:latin typeface="Times New Roman" panose="02020603050405020304" pitchFamily="18" charset="0"/>
                <a:ea typeface="Noto Sans CJK SC" pitchFamily="2"/>
                <a:cs typeface="Times New Roman" panose="02020603050405020304" pitchFamily="18" charset="0"/>
              </a:rPr>
              <a:t>Table</a:t>
            </a:r>
          </a:p>
        </p:txBody>
      </p:sp>
      <p:sp>
        <p:nvSpPr>
          <p:cNvPr id="15" name="Прямая соединительная линия 14"/>
          <p:cNvSpPr/>
          <p:nvPr/>
        </p:nvSpPr>
        <p:spPr>
          <a:xfrm flipV="1">
            <a:off x="3664915" y="3931920"/>
            <a:ext cx="88374" cy="397548"/>
          </a:xfrm>
          <a:prstGeom prst="line">
            <a:avLst/>
          </a:prstGeom>
          <a:ln>
            <a:tailEnd type="arrow"/>
          </a:ln>
        </p:spPr>
        <p:style>
          <a:lnRef idx="3">
            <a:schemeClr val="accent1"/>
          </a:lnRef>
          <a:fillRef idx="0">
            <a:schemeClr val="accent1"/>
          </a:fillRef>
          <a:effectRef idx="2">
            <a:schemeClr val="accent1"/>
          </a:effectRef>
          <a:fontRef idx="minor">
            <a:schemeClr val="tx1"/>
          </a:fontRef>
        </p:style>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pitchFamily="2"/>
              <a:cs typeface="Lohit Devanagari" pitchFamily="2"/>
            </a:endParaRPr>
          </a:p>
        </p:txBody>
      </p:sp>
      <p:sp>
        <p:nvSpPr>
          <p:cNvPr id="16" name="Прямая соединительная линия 15"/>
          <p:cNvSpPr/>
          <p:nvPr/>
        </p:nvSpPr>
        <p:spPr>
          <a:xfrm>
            <a:off x="1305090" y="2472034"/>
            <a:ext cx="2448199" cy="0"/>
          </a:xfrm>
          <a:prstGeom prst="line">
            <a:avLst/>
          </a:prstGeom>
          <a:ln>
            <a:headEnd type="arrow"/>
            <a:tailEnd type="arrow"/>
          </a:ln>
        </p:spPr>
        <p:style>
          <a:lnRef idx="3">
            <a:schemeClr val="accent6"/>
          </a:lnRef>
          <a:fillRef idx="0">
            <a:schemeClr val="accent6"/>
          </a:fillRef>
          <a:effectRef idx="2">
            <a:schemeClr val="accent6"/>
          </a:effectRef>
          <a:fontRef idx="minor">
            <a:schemeClr val="tx1"/>
          </a:fontRef>
        </p:style>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pitchFamily="2"/>
              <a:cs typeface="Lohit Devanagari" pitchFamily="2"/>
            </a:endParaRPr>
          </a:p>
        </p:txBody>
      </p:sp>
      <p:sp>
        <p:nvSpPr>
          <p:cNvPr id="17" name="TextBox 16"/>
          <p:cNvSpPr txBox="1"/>
          <p:nvPr/>
        </p:nvSpPr>
        <p:spPr>
          <a:xfrm>
            <a:off x="2207317" y="2115698"/>
            <a:ext cx="643744" cy="356336"/>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defRPr sz="1800">
                <a:solidFill>
                  <a:srgbClr val="3465A4"/>
                </a:solidFill>
              </a:defRPr>
            </a:pPr>
            <a:r>
              <a:rPr lang="en-US" sz="1800" b="1" i="0" u="none" strike="noStrike" kern="1200" cap="none" dirty="0" smtClean="0">
                <a:ln>
                  <a:noFill/>
                </a:ln>
                <a:solidFill>
                  <a:schemeClr val="accent6">
                    <a:lumMod val="75000"/>
                  </a:schemeClr>
                </a:solidFill>
                <a:latin typeface="Times New Roman" panose="02020603050405020304" pitchFamily="18" charset="0"/>
                <a:ea typeface="Noto Sans CJK SC" pitchFamily="2"/>
                <a:cs typeface="Times New Roman" panose="02020603050405020304" pitchFamily="18" charset="0"/>
              </a:rPr>
              <a:t>span</a:t>
            </a:r>
            <a:endParaRPr lang="en-US" sz="1800" b="1" i="0" u="none" strike="noStrike" kern="1200" cap="none" dirty="0">
              <a:ln>
                <a:noFill/>
              </a:ln>
              <a:solidFill>
                <a:schemeClr val="accent6">
                  <a:lumMod val="75000"/>
                </a:schemeClr>
              </a:solidFill>
              <a:latin typeface="Times New Roman" panose="02020603050405020304" pitchFamily="18" charset="0"/>
              <a:ea typeface="Noto Sans CJK SC" pitchFamily="2"/>
              <a:cs typeface="Times New Roman" panose="02020603050405020304" pitchFamily="18" charset="0"/>
            </a:endParaRPr>
          </a:p>
        </p:txBody>
      </p:sp>
      <p:sp>
        <p:nvSpPr>
          <p:cNvPr id="18" name="TextBox 17"/>
          <p:cNvSpPr txBox="1"/>
          <p:nvPr/>
        </p:nvSpPr>
        <p:spPr>
          <a:xfrm rot="16200000">
            <a:off x="-941452" y="2575226"/>
            <a:ext cx="2657436" cy="282534"/>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300" b="0" i="0" u="none" strike="noStrike" kern="1200" cap="none" dirty="0">
                <a:ln>
                  <a:noFill/>
                </a:ln>
                <a:latin typeface="Times New Roman" panose="02020603050405020304" pitchFamily="18" charset="0"/>
                <a:ea typeface="Noto Sans CJK SC" pitchFamily="2"/>
                <a:cs typeface="Times New Roman" panose="02020603050405020304" pitchFamily="18" charset="0"/>
              </a:rPr>
              <a:t>Number of hits per PP </a:t>
            </a:r>
            <a:r>
              <a:rPr lang="en-US" sz="1300" b="0" i="0" u="none" strike="noStrike" kern="1200" cap="none" dirty="0" smtClean="0">
                <a:ln>
                  <a:noFill/>
                </a:ln>
                <a:latin typeface="Times New Roman" panose="02020603050405020304" pitchFamily="18" charset="0"/>
                <a:ea typeface="Noto Sans CJK SC" pitchFamily="2"/>
                <a:cs typeface="Times New Roman" panose="02020603050405020304" pitchFamily="18" charset="0"/>
              </a:rPr>
              <a:t>collision/cm2</a:t>
            </a:r>
            <a:endParaRPr lang="en-US" sz="1300" b="0" i="0" u="none" strike="noStrike" kern="1200" cap="none" dirty="0">
              <a:ln>
                <a:noFill/>
              </a:ln>
              <a:latin typeface="Times New Roman" panose="02020603050405020304" pitchFamily="18" charset="0"/>
              <a:ea typeface="Noto Sans CJK SC" pitchFamily="2"/>
              <a:cs typeface="Times New Roman" panose="02020603050405020304" pitchFamily="18" charset="0"/>
            </a:endParaRPr>
          </a:p>
        </p:txBody>
      </p:sp>
      <p:sp>
        <p:nvSpPr>
          <p:cNvPr id="2" name="Дата 1"/>
          <p:cNvSpPr>
            <a:spLocks noGrp="1"/>
          </p:cNvSpPr>
          <p:nvPr>
            <p:ph type="dt" sz="half" idx="7"/>
          </p:nvPr>
        </p:nvSpPr>
        <p:spPr/>
        <p:txBody>
          <a:bodyPr/>
          <a:lstStyle/>
          <a:p>
            <a:pPr lvl="0"/>
            <a:r>
              <a:rPr lang="ru-RU" smtClean="0"/>
              <a:t>22/06/2020</a:t>
            </a:r>
            <a:endParaRPr lang="en-US"/>
          </a:p>
        </p:txBody>
      </p:sp>
      <p:sp>
        <p:nvSpPr>
          <p:cNvPr id="3" name="Нижний колонтитул 2"/>
          <p:cNvSpPr>
            <a:spLocks noGrp="1"/>
          </p:cNvSpPr>
          <p:nvPr>
            <p:ph type="ftr" sz="quarter" idx="9"/>
          </p:nvPr>
        </p:nvSpPr>
        <p:spPr/>
        <p:txBody>
          <a:bodyPr/>
          <a:lstStyle/>
          <a:p>
            <a:pPr lvl="0"/>
            <a:r>
              <a:rPr lang="en-US" dirty="0" smtClean="0"/>
              <a:t>BRIL Annual Review </a:t>
            </a:r>
            <a:endParaRPr lang="en-US" dirty="0"/>
          </a:p>
        </p:txBody>
      </p:sp>
      <p:sp>
        <p:nvSpPr>
          <p:cNvPr id="4" name="Номер слайда 3"/>
          <p:cNvSpPr>
            <a:spLocks noGrp="1"/>
          </p:cNvSpPr>
          <p:nvPr>
            <p:ph type="sldNum" sz="quarter" idx="8"/>
          </p:nvPr>
        </p:nvSpPr>
        <p:spPr/>
        <p:txBody>
          <a:bodyPr/>
          <a:lstStyle/>
          <a:p>
            <a:pPr lvl="0"/>
            <a:fld id="{3B74612B-2205-4BF2-85D4-AFBA440197CA}" type="slidenum">
              <a:rPr lang="ru-RU" smtClean="0"/>
              <a:t>7</a:t>
            </a:fld>
            <a:endParaRPr lang="ru-RU"/>
          </a:p>
        </p:txBody>
      </p:sp>
      <p:sp>
        <p:nvSpPr>
          <p:cNvPr id="19" name="TextBox 18"/>
          <p:cNvSpPr txBox="1"/>
          <p:nvPr/>
        </p:nvSpPr>
        <p:spPr>
          <a:xfrm>
            <a:off x="1993349" y="1128436"/>
            <a:ext cx="857712" cy="282534"/>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300" b="0" i="0" u="none" strike="noStrike" kern="1200" cap="none" dirty="0" smtClean="0">
                <a:ln>
                  <a:noFill/>
                </a:ln>
                <a:latin typeface="Times New Roman" panose="02020603050405020304" pitchFamily="18" charset="0"/>
                <a:ea typeface="Noto Sans CJK SC" pitchFamily="2"/>
                <a:cs typeface="Times New Roman" panose="02020603050405020304" pitchFamily="18" charset="0"/>
              </a:rPr>
              <a:t>Simulated</a:t>
            </a:r>
            <a:endParaRPr lang="en-US" sz="1300" b="0" i="0" u="none" strike="noStrike" kern="1200" cap="none" dirty="0">
              <a:ln>
                <a:noFill/>
              </a:ln>
              <a:latin typeface="Times New Roman" panose="02020603050405020304" pitchFamily="18" charset="0"/>
              <a:ea typeface="Noto Sans CJK SC" pitchFamily="2"/>
              <a:cs typeface="Times New Roman" panose="02020603050405020304" pitchFamily="18" charset="0"/>
            </a:endParaRPr>
          </a:p>
        </p:txBody>
      </p:sp>
      <p:sp>
        <p:nvSpPr>
          <p:cNvPr id="7" name="Прямоугольник 6"/>
          <p:cNvSpPr/>
          <p:nvPr/>
        </p:nvSpPr>
        <p:spPr>
          <a:xfrm>
            <a:off x="4643064" y="3179370"/>
            <a:ext cx="2866601" cy="1323439"/>
          </a:xfrm>
          <a:prstGeom prst="rect">
            <a:avLst/>
          </a:prstGeom>
          <a:solidFill>
            <a:srgbClr val="F57FA4"/>
          </a:solidFill>
        </p:spPr>
        <p:txBody>
          <a:bodyPr wrap="square">
            <a:spAutoFit/>
          </a:bodyPr>
          <a:lstStyle/>
          <a:p>
            <a:pPr lvl="0">
              <a:defRPr sz="1800" b="0" i="0" u="none" strike="noStrike" kern="0" cap="none" spc="0" baseline="0">
                <a:solidFill>
                  <a:srgbClr val="000000"/>
                </a:solidFill>
                <a:uFillTx/>
              </a:defRPr>
            </a:pPr>
            <a:r>
              <a:rPr lang="en-US" sz="1600" dirty="0">
                <a:solidFill>
                  <a:srgbClr val="000000"/>
                </a:solidFill>
                <a:latin typeface="Times New Roman" pitchFamily="18"/>
                <a:cs typeface="Times New Roman" pitchFamily="18"/>
              </a:rPr>
              <a:t>The committee recommends that for each luminosity sub-system overall 1% luminosity-precision goal be broken down into its main components</a:t>
            </a:r>
            <a:endParaRPr lang="ru-RU" sz="1600" dirty="0">
              <a:solidFill>
                <a:srgbClr val="000000"/>
              </a:solidFill>
              <a:latin typeface="Times New Roman" pitchFamily="18"/>
              <a:cs typeface="Times New Roman" pitchFamily="18"/>
            </a:endParaRPr>
          </a:p>
        </p:txBody>
      </p:sp>
    </p:spTree>
    <p:extLst>
      <p:ext uri="{BB962C8B-B14F-4D97-AF65-F5344CB8AC3E}">
        <p14:creationId xmlns:p14="http://schemas.microsoft.com/office/powerpoint/2010/main" val="3959385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7729415" y="3255510"/>
            <a:ext cx="2148380" cy="2151203"/>
          </a:xfrm>
          <a:prstGeom prst="rect">
            <a:avLst/>
          </a:prstGeom>
          <a:noFill/>
          <a:ln>
            <a:noFill/>
          </a:ln>
        </p:spPr>
      </p:pic>
      <p:pic>
        <p:nvPicPr>
          <p:cNvPr id="9" name="Рисунок 8">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7642710" y="958292"/>
            <a:ext cx="2318697" cy="2268402"/>
          </a:xfrm>
          <a:prstGeom prst="rect">
            <a:avLst/>
          </a:prstGeom>
          <a:noFill/>
          <a:ln>
            <a:noFill/>
          </a:ln>
        </p:spPr>
      </p:pic>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188" y="1341602"/>
            <a:ext cx="4002686" cy="2778178"/>
          </a:xfrm>
          <a:prstGeom prst="rect">
            <a:avLst/>
          </a:prstGeom>
        </p:spPr>
      </p:pic>
      <p:sp>
        <p:nvSpPr>
          <p:cNvPr id="5" name="Заголовок 1"/>
          <p:cNvSpPr txBox="1"/>
          <p:nvPr/>
        </p:nvSpPr>
        <p:spPr>
          <a:xfrm>
            <a:off x="0" y="0"/>
            <a:ext cx="10080629" cy="754599"/>
          </a:xfrm>
          <a:prstGeom prst="rect">
            <a:avLst/>
          </a:prstGeom>
          <a:solidFill>
            <a:srgbClr val="9A968B"/>
          </a:solid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3500" dirty="0" smtClean="0">
                <a:solidFill>
                  <a:srgbClr val="262626"/>
                </a:solidFill>
                <a:latin typeface="Times New Roman" pitchFamily="18"/>
                <a:cs typeface="Times New Roman" pitchFamily="18"/>
              </a:rPr>
              <a:t>Why movable?</a:t>
            </a:r>
            <a:endParaRPr lang="ru-RU" sz="3500" b="0" i="0" u="none" strike="noStrike" kern="1200" cap="none" spc="0" baseline="0" dirty="0">
              <a:solidFill>
                <a:srgbClr val="262626"/>
              </a:solidFill>
              <a:uFillTx/>
              <a:latin typeface="Times New Roman" pitchFamily="18"/>
              <a:cs typeface="Times New Roman" pitchFamily="18"/>
            </a:endParaRPr>
          </a:p>
        </p:txBody>
      </p:sp>
      <p:cxnSp>
        <p:nvCxnSpPr>
          <p:cNvPr id="6" name="Прямая соединительная линия 5"/>
          <p:cNvCxnSpPr/>
          <p:nvPr/>
        </p:nvCxnSpPr>
        <p:spPr>
          <a:xfrm>
            <a:off x="0" y="754599"/>
            <a:ext cx="8190509" cy="0"/>
          </a:xfrm>
          <a:prstGeom prst="straightConnector1">
            <a:avLst/>
          </a:prstGeom>
          <a:noFill/>
          <a:ln w="57150" cap="flat">
            <a:solidFill>
              <a:srgbClr val="46D772"/>
            </a:solidFill>
            <a:prstDash val="solid"/>
            <a:miter/>
          </a:ln>
        </p:spPr>
      </p:cxnSp>
      <p:sp>
        <p:nvSpPr>
          <p:cNvPr id="8" name="TextBox 7"/>
          <p:cNvSpPr txBox="1"/>
          <p:nvPr/>
        </p:nvSpPr>
        <p:spPr>
          <a:xfrm>
            <a:off x="4361695" y="1010757"/>
            <a:ext cx="3525926" cy="1565513"/>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defRPr sz="1800"/>
            </a:pPr>
            <a:r>
              <a:rPr lang="en-US" sz="1500" b="1" u="none" strike="noStrike" kern="1200" cap="none" dirty="0">
                <a:ln>
                  <a:noFill/>
                </a:ln>
                <a:latin typeface="Times New Roman" panose="02020603050405020304" pitchFamily="18" charset="0"/>
                <a:ea typeface="Noto Sans CJK SC" pitchFamily="2"/>
                <a:cs typeface="Times New Roman" panose="02020603050405020304" pitchFamily="18" charset="0"/>
              </a:rPr>
              <a:t>By moving the </a:t>
            </a:r>
            <a:r>
              <a:rPr lang="en-US" sz="1500" b="1" u="none" strike="noStrike" kern="1200" cap="none" dirty="0" err="1">
                <a:ln>
                  <a:noFill/>
                </a:ln>
                <a:latin typeface="Times New Roman" panose="02020603050405020304" pitchFamily="18" charset="0"/>
                <a:ea typeface="Noto Sans CJK SC" pitchFamily="2"/>
                <a:cs typeface="Times New Roman" panose="02020603050405020304" pitchFamily="18" charset="0"/>
              </a:rPr>
              <a:t>luminometer</a:t>
            </a:r>
            <a:r>
              <a:rPr lang="en-US" sz="1500" b="1" u="none" strike="noStrike" kern="1200" cap="none" dirty="0">
                <a:ln>
                  <a:noFill/>
                </a:ln>
                <a:latin typeface="Times New Roman" panose="02020603050405020304" pitchFamily="18" charset="0"/>
                <a:ea typeface="Noto Sans CJK SC" pitchFamily="2"/>
                <a:cs typeface="Times New Roman" panose="02020603050405020304" pitchFamily="18" charset="0"/>
              </a:rPr>
              <a:t> along R:</a:t>
            </a:r>
          </a:p>
          <a:p>
            <a:pPr lvl="0">
              <a:buSzPct val="45000"/>
            </a:pPr>
            <a:endParaRPr lang="ru-RU" sz="1400" dirty="0" smtClean="0">
              <a:latin typeface="Times New Roman" panose="02020603050405020304" pitchFamily="18" charset="0"/>
              <a:cs typeface="Times New Roman" panose="02020603050405020304" pitchFamily="18" charset="0"/>
            </a:endParaRPr>
          </a:p>
          <a:p>
            <a:pPr lvl="0">
              <a:buSzPct val="45000"/>
            </a:pPr>
            <a:r>
              <a:rPr lang="en-US" sz="1400" dirty="0" smtClean="0">
                <a:latin typeface="Times New Roman" panose="02020603050405020304" pitchFamily="18" charset="0"/>
                <a:cs typeface="Times New Roman" panose="02020603050405020304" pitchFamily="18" charset="0"/>
              </a:rPr>
              <a:t>Re-positioning </a:t>
            </a:r>
            <a:r>
              <a:rPr lang="en-US" sz="1400" dirty="0">
                <a:latin typeface="Times New Roman" panose="02020603050405020304" pitchFamily="18" charset="0"/>
                <a:cs typeface="Times New Roman" panose="02020603050405020304" pitchFamily="18" charset="0"/>
              </a:rPr>
              <a:t>of movable detector is needed only during bunch luminosity ramp-up or for the </a:t>
            </a:r>
            <a:r>
              <a:rPr lang="en-US" sz="1400" dirty="0" err="1">
                <a:latin typeface="Times New Roman" panose="02020603050405020304" pitchFamily="18" charset="0"/>
                <a:cs typeface="Times New Roman" panose="02020603050405020304" pitchFamily="18" charset="0"/>
              </a:rPr>
              <a:t>VdM</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scan </a:t>
            </a:r>
          </a:p>
          <a:p>
            <a:pPr lvl="0">
              <a:buSzPct val="45000"/>
            </a:pPr>
            <a:r>
              <a:rPr lang="en-US" sz="1400" dirty="0" smtClean="0">
                <a:latin typeface="Times New Roman" panose="02020603050405020304" pitchFamily="18" charset="0"/>
                <a:cs typeface="Times New Roman" panose="02020603050405020304" pitchFamily="18" charset="0"/>
              </a:rPr>
              <a:t>(n</a:t>
            </a:r>
            <a:r>
              <a:rPr lang="en-US" sz="1400" dirty="0" smtClean="0">
                <a:highlight>
                  <a:scrgbClr r="0" g="0" b="0">
                    <a:alpha val="0"/>
                  </a:scrgbClr>
                </a:highlight>
                <a:latin typeface="Times New Roman" panose="02020603050405020304" pitchFamily="18" charset="0"/>
                <a:cs typeface="Times New Roman" panose="02020603050405020304" pitchFamily="18" charset="0"/>
              </a:rPr>
              <a:t>ot </a:t>
            </a:r>
            <a:r>
              <a:rPr lang="en-US" sz="1400" dirty="0">
                <a:highlight>
                  <a:scrgbClr r="0" g="0" b="0">
                    <a:alpha val="0"/>
                  </a:scrgbClr>
                </a:highlight>
                <a:latin typeface="Times New Roman" panose="02020603050405020304" pitchFamily="18" charset="0"/>
                <a:cs typeface="Times New Roman" panose="02020603050405020304" pitchFamily="18" charset="0"/>
              </a:rPr>
              <a:t>during </a:t>
            </a:r>
            <a:r>
              <a:rPr lang="en-US" sz="1400" dirty="0" smtClean="0">
                <a:highlight>
                  <a:scrgbClr r="0" g="0" b="0">
                    <a:alpha val="0"/>
                  </a:scrgbClr>
                </a:highlight>
                <a:latin typeface="Times New Roman" panose="02020603050405020304" pitchFamily="18" charset="0"/>
                <a:cs typeface="Times New Roman" panose="02020603050405020304" pitchFamily="18" charset="0"/>
              </a:rPr>
              <a:t>operation, only few </a:t>
            </a:r>
            <a:r>
              <a:rPr lang="en-US" sz="1400" dirty="0">
                <a:highlight>
                  <a:scrgbClr r="0" g="0" b="0">
                    <a:alpha val="0"/>
                  </a:scrgbClr>
                </a:highlight>
                <a:latin typeface="Times New Roman" panose="02020603050405020304" pitchFamily="18" charset="0"/>
                <a:cs typeface="Times New Roman" panose="02020603050405020304" pitchFamily="18" charset="0"/>
              </a:rPr>
              <a:t>times per </a:t>
            </a:r>
            <a:r>
              <a:rPr lang="en-US" sz="1400" dirty="0" smtClean="0">
                <a:highlight>
                  <a:scrgbClr r="0" g="0" b="0">
                    <a:alpha val="0"/>
                  </a:scrgbClr>
                </a:highlight>
                <a:latin typeface="Times New Roman" panose="02020603050405020304" pitchFamily="18" charset="0"/>
                <a:cs typeface="Times New Roman" panose="02020603050405020304" pitchFamily="18" charset="0"/>
              </a:rPr>
              <a:t>year)</a:t>
            </a:r>
            <a:endParaRPr lang="en-US" sz="1400" dirty="0">
              <a:highlight>
                <a:scrgbClr r="0" g="0" b="0">
                  <a:alpha val="0"/>
                </a:scrgbClr>
              </a:highlight>
              <a:latin typeface="Times New Roman" panose="02020603050405020304" pitchFamily="18" charset="0"/>
              <a:cs typeface="Times New Roman" panose="02020603050405020304" pitchFamily="18" charset="0"/>
            </a:endParaRPr>
          </a:p>
          <a:p>
            <a:pPr marL="0" marR="0" lvl="0" indent="0" rtl="0" hangingPunct="0">
              <a:lnSpc>
                <a:spcPct val="100000"/>
              </a:lnSpc>
              <a:spcBef>
                <a:spcPts val="0"/>
              </a:spcBef>
              <a:spcAft>
                <a:spcPts val="0"/>
              </a:spcAft>
              <a:buSzPct val="45000"/>
              <a:buFont typeface="StarSymbol"/>
              <a:buChar char="●"/>
              <a:tabLst/>
              <a:defRPr sz="1800"/>
            </a:pPr>
            <a:endParaRPr lang="en-US" sz="1500" b="0" i="0" u="none" strike="noStrike" kern="1200" cap="none" dirty="0">
              <a:ln>
                <a:noFill/>
              </a:ln>
              <a:latin typeface="Times New Roman" panose="02020603050405020304" pitchFamily="18" charset="0"/>
              <a:ea typeface="Liberation Sans" pitchFamily="34"/>
              <a:cs typeface="Times New Roman" panose="02020603050405020304" pitchFamily="18" charset="0"/>
            </a:endParaRPr>
          </a:p>
        </p:txBody>
      </p:sp>
      <p:sp>
        <p:nvSpPr>
          <p:cNvPr id="13" name="Прямая соединительная линия 12"/>
          <p:cNvSpPr/>
          <p:nvPr/>
        </p:nvSpPr>
        <p:spPr>
          <a:xfrm flipV="1">
            <a:off x="1100751" y="3947814"/>
            <a:ext cx="91439" cy="365760"/>
          </a:xfrm>
          <a:prstGeom prst="line">
            <a:avLst/>
          </a:prstGeom>
          <a:ln>
            <a:tailEnd type="arrow"/>
          </a:ln>
        </p:spPr>
        <p:style>
          <a:lnRef idx="3">
            <a:schemeClr val="accent1"/>
          </a:lnRef>
          <a:fillRef idx="0">
            <a:schemeClr val="accent1"/>
          </a:fillRef>
          <a:effectRef idx="2">
            <a:schemeClr val="accent1"/>
          </a:effectRef>
          <a:fontRef idx="minor">
            <a:schemeClr val="tx1"/>
          </a:fontRef>
        </p:style>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pitchFamily="2"/>
              <a:cs typeface="Lohit Devanagari" pitchFamily="2"/>
            </a:endParaRPr>
          </a:p>
        </p:txBody>
      </p:sp>
      <p:sp>
        <p:nvSpPr>
          <p:cNvPr id="15" name="Прямая соединительная линия 14"/>
          <p:cNvSpPr/>
          <p:nvPr/>
        </p:nvSpPr>
        <p:spPr>
          <a:xfrm flipV="1">
            <a:off x="3664915" y="3931920"/>
            <a:ext cx="88374" cy="397548"/>
          </a:xfrm>
          <a:prstGeom prst="line">
            <a:avLst/>
          </a:prstGeom>
          <a:ln>
            <a:tailEnd type="arrow"/>
          </a:ln>
        </p:spPr>
        <p:style>
          <a:lnRef idx="3">
            <a:schemeClr val="accent1"/>
          </a:lnRef>
          <a:fillRef idx="0">
            <a:schemeClr val="accent1"/>
          </a:fillRef>
          <a:effectRef idx="2">
            <a:schemeClr val="accent1"/>
          </a:effectRef>
          <a:fontRef idx="minor">
            <a:schemeClr val="tx1"/>
          </a:fontRef>
        </p:style>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pitchFamily="2"/>
              <a:cs typeface="Lohit Devanagari" pitchFamily="2"/>
            </a:endParaRPr>
          </a:p>
        </p:txBody>
      </p:sp>
      <p:sp>
        <p:nvSpPr>
          <p:cNvPr id="16" name="Прямая соединительная линия 15"/>
          <p:cNvSpPr/>
          <p:nvPr/>
        </p:nvSpPr>
        <p:spPr>
          <a:xfrm>
            <a:off x="1305090" y="2472034"/>
            <a:ext cx="2448199" cy="0"/>
          </a:xfrm>
          <a:prstGeom prst="line">
            <a:avLst/>
          </a:prstGeom>
          <a:ln>
            <a:headEnd type="arrow"/>
            <a:tailEnd type="arrow"/>
          </a:ln>
        </p:spPr>
        <p:style>
          <a:lnRef idx="3">
            <a:schemeClr val="accent6"/>
          </a:lnRef>
          <a:fillRef idx="0">
            <a:schemeClr val="accent6"/>
          </a:fillRef>
          <a:effectRef idx="2">
            <a:schemeClr val="accent6"/>
          </a:effectRef>
          <a:fontRef idx="minor">
            <a:schemeClr val="tx1"/>
          </a:fontRef>
        </p:style>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pitchFamily="2"/>
              <a:cs typeface="Lohit Devanagari" pitchFamily="2"/>
            </a:endParaRPr>
          </a:p>
        </p:txBody>
      </p:sp>
      <p:sp>
        <p:nvSpPr>
          <p:cNvPr id="17" name="TextBox 16"/>
          <p:cNvSpPr txBox="1"/>
          <p:nvPr/>
        </p:nvSpPr>
        <p:spPr>
          <a:xfrm>
            <a:off x="2207317" y="2115698"/>
            <a:ext cx="643744" cy="356336"/>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defRPr sz="1800">
                <a:solidFill>
                  <a:srgbClr val="3465A4"/>
                </a:solidFill>
              </a:defRPr>
            </a:pPr>
            <a:r>
              <a:rPr lang="en-US" sz="1800" b="1" i="0" u="none" strike="noStrike" kern="1200" cap="none" dirty="0" smtClean="0">
                <a:ln>
                  <a:noFill/>
                </a:ln>
                <a:solidFill>
                  <a:schemeClr val="accent6">
                    <a:lumMod val="75000"/>
                  </a:schemeClr>
                </a:solidFill>
                <a:latin typeface="Times New Roman" panose="02020603050405020304" pitchFamily="18" charset="0"/>
                <a:ea typeface="Noto Sans CJK SC" pitchFamily="2"/>
                <a:cs typeface="Times New Roman" panose="02020603050405020304" pitchFamily="18" charset="0"/>
              </a:rPr>
              <a:t>span</a:t>
            </a:r>
            <a:endParaRPr lang="en-US" sz="1800" b="1" i="0" u="none" strike="noStrike" kern="1200" cap="none" dirty="0">
              <a:ln>
                <a:noFill/>
              </a:ln>
              <a:solidFill>
                <a:schemeClr val="accent6">
                  <a:lumMod val="75000"/>
                </a:schemeClr>
              </a:solidFill>
              <a:latin typeface="Times New Roman" panose="02020603050405020304" pitchFamily="18" charset="0"/>
              <a:ea typeface="Noto Sans CJK SC" pitchFamily="2"/>
              <a:cs typeface="Times New Roman" panose="02020603050405020304" pitchFamily="18" charset="0"/>
            </a:endParaRPr>
          </a:p>
        </p:txBody>
      </p:sp>
      <p:sp>
        <p:nvSpPr>
          <p:cNvPr id="18" name="TextBox 17"/>
          <p:cNvSpPr txBox="1"/>
          <p:nvPr/>
        </p:nvSpPr>
        <p:spPr>
          <a:xfrm rot="16200000">
            <a:off x="-941452" y="2575226"/>
            <a:ext cx="2657436" cy="282534"/>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300" b="0" i="0" u="none" strike="noStrike" kern="1200" cap="none" dirty="0">
                <a:ln>
                  <a:noFill/>
                </a:ln>
                <a:latin typeface="Times New Roman" panose="02020603050405020304" pitchFamily="18" charset="0"/>
                <a:ea typeface="Noto Sans CJK SC" pitchFamily="2"/>
                <a:cs typeface="Times New Roman" panose="02020603050405020304" pitchFamily="18" charset="0"/>
              </a:rPr>
              <a:t>Number of hits per PP </a:t>
            </a:r>
            <a:r>
              <a:rPr lang="en-US" sz="1300" b="0" i="0" u="none" strike="noStrike" kern="1200" cap="none" dirty="0" smtClean="0">
                <a:ln>
                  <a:noFill/>
                </a:ln>
                <a:latin typeface="Times New Roman" panose="02020603050405020304" pitchFamily="18" charset="0"/>
                <a:ea typeface="Noto Sans CJK SC" pitchFamily="2"/>
                <a:cs typeface="Times New Roman" panose="02020603050405020304" pitchFamily="18" charset="0"/>
              </a:rPr>
              <a:t>collision/cm2</a:t>
            </a:r>
            <a:endParaRPr lang="en-US" sz="1300" b="0" i="0" u="none" strike="noStrike" kern="1200" cap="none" dirty="0">
              <a:ln>
                <a:noFill/>
              </a:ln>
              <a:latin typeface="Times New Roman" panose="02020603050405020304" pitchFamily="18" charset="0"/>
              <a:ea typeface="Noto Sans CJK SC" pitchFamily="2"/>
              <a:cs typeface="Times New Roman" panose="02020603050405020304" pitchFamily="18" charset="0"/>
            </a:endParaRPr>
          </a:p>
        </p:txBody>
      </p:sp>
      <p:sp>
        <p:nvSpPr>
          <p:cNvPr id="2" name="Дата 1"/>
          <p:cNvSpPr>
            <a:spLocks noGrp="1"/>
          </p:cNvSpPr>
          <p:nvPr>
            <p:ph type="dt" sz="half" idx="7"/>
          </p:nvPr>
        </p:nvSpPr>
        <p:spPr/>
        <p:txBody>
          <a:bodyPr/>
          <a:lstStyle/>
          <a:p>
            <a:pPr lvl="0"/>
            <a:r>
              <a:rPr lang="ru-RU" smtClean="0"/>
              <a:t>22/06/2020</a:t>
            </a:r>
            <a:endParaRPr lang="en-US"/>
          </a:p>
        </p:txBody>
      </p:sp>
      <p:sp>
        <p:nvSpPr>
          <p:cNvPr id="3" name="Нижний колонтитул 2"/>
          <p:cNvSpPr>
            <a:spLocks noGrp="1"/>
          </p:cNvSpPr>
          <p:nvPr>
            <p:ph type="ftr" sz="quarter" idx="9"/>
          </p:nvPr>
        </p:nvSpPr>
        <p:spPr/>
        <p:txBody>
          <a:bodyPr/>
          <a:lstStyle/>
          <a:p>
            <a:pPr lvl="0"/>
            <a:r>
              <a:rPr lang="en-US" dirty="0" smtClean="0"/>
              <a:t>BRIL Annual Review </a:t>
            </a:r>
            <a:endParaRPr lang="en-US" dirty="0"/>
          </a:p>
        </p:txBody>
      </p:sp>
      <p:sp>
        <p:nvSpPr>
          <p:cNvPr id="4" name="Номер слайда 3"/>
          <p:cNvSpPr>
            <a:spLocks noGrp="1"/>
          </p:cNvSpPr>
          <p:nvPr>
            <p:ph type="sldNum" sz="quarter" idx="8"/>
          </p:nvPr>
        </p:nvSpPr>
        <p:spPr/>
        <p:txBody>
          <a:bodyPr/>
          <a:lstStyle/>
          <a:p>
            <a:pPr lvl="0"/>
            <a:fld id="{3B74612B-2205-4BF2-85D4-AFBA440197CA}" type="slidenum">
              <a:rPr lang="ru-RU" smtClean="0"/>
              <a:t>8</a:t>
            </a:fld>
            <a:endParaRPr lang="ru-RU"/>
          </a:p>
        </p:txBody>
      </p:sp>
      <p:sp>
        <p:nvSpPr>
          <p:cNvPr id="19" name="TextBox 18"/>
          <p:cNvSpPr txBox="1"/>
          <p:nvPr/>
        </p:nvSpPr>
        <p:spPr>
          <a:xfrm>
            <a:off x="1993349" y="1128436"/>
            <a:ext cx="857712" cy="282534"/>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300" b="0" i="0" u="none" strike="noStrike" kern="1200" cap="none" dirty="0" smtClean="0">
                <a:ln>
                  <a:noFill/>
                </a:ln>
                <a:latin typeface="Times New Roman" panose="02020603050405020304" pitchFamily="18" charset="0"/>
                <a:ea typeface="Noto Sans CJK SC" pitchFamily="2"/>
                <a:cs typeface="Times New Roman" panose="02020603050405020304" pitchFamily="18" charset="0"/>
              </a:rPr>
              <a:t>Simulated</a:t>
            </a:r>
            <a:endParaRPr lang="en-US" sz="1300" b="0" i="0" u="none" strike="noStrike" kern="1200" cap="none" dirty="0">
              <a:ln>
                <a:noFill/>
              </a:ln>
              <a:latin typeface="Times New Roman" panose="02020603050405020304" pitchFamily="18" charset="0"/>
              <a:ea typeface="Noto Sans CJK SC" pitchFamily="2"/>
              <a:cs typeface="Times New Roman" panose="02020603050405020304" pitchFamily="18" charset="0"/>
            </a:endParaRPr>
          </a:p>
        </p:txBody>
      </p:sp>
      <p:sp>
        <p:nvSpPr>
          <p:cNvPr id="7" name="Прямоугольник 6"/>
          <p:cNvSpPr/>
          <p:nvPr/>
        </p:nvSpPr>
        <p:spPr>
          <a:xfrm>
            <a:off x="4798246" y="3038872"/>
            <a:ext cx="2652824" cy="1815882"/>
          </a:xfrm>
          <a:prstGeom prst="rect">
            <a:avLst/>
          </a:prstGeom>
          <a:solidFill>
            <a:srgbClr val="F57FA4"/>
          </a:solidFill>
        </p:spPr>
        <p:txBody>
          <a:bodyPr wrap="square">
            <a:spAutoFit/>
          </a:bodyPr>
          <a:lstStyle/>
          <a:p>
            <a:pPr algn="just"/>
            <a:r>
              <a:rPr lang="en-US" sz="1400" dirty="0">
                <a:latin typeface="Times New Roman" panose="02020603050405020304" pitchFamily="18" charset="0"/>
                <a:cs typeface="Times New Roman" panose="02020603050405020304" pitchFamily="18" charset="0"/>
              </a:rPr>
              <a:t>It is recommended to equip those </a:t>
            </a:r>
            <a:r>
              <a:rPr lang="en-US" sz="1400" dirty="0" err="1">
                <a:latin typeface="Times New Roman" panose="02020603050405020304" pitchFamily="18" charset="0"/>
                <a:cs typeface="Times New Roman" panose="02020603050405020304" pitchFamily="18" charset="0"/>
              </a:rPr>
              <a:t>photosensors</a:t>
            </a:r>
            <a:r>
              <a:rPr lang="en-US" sz="1400" dirty="0">
                <a:latin typeface="Times New Roman" panose="02020603050405020304" pitchFamily="18" charset="0"/>
                <a:cs typeface="Times New Roman" panose="02020603050405020304" pitchFamily="18" charset="0"/>
              </a:rPr>
              <a:t> that will be movable, with a precision position measurement system which will be very useful to perform checks or during special runs where the sensors will have to be moved within short intervals.</a:t>
            </a:r>
          </a:p>
        </p:txBody>
      </p:sp>
      <p:sp>
        <p:nvSpPr>
          <p:cNvPr id="20" name="TextBox 19"/>
          <p:cNvSpPr txBox="1"/>
          <p:nvPr/>
        </p:nvSpPr>
        <p:spPr>
          <a:xfrm>
            <a:off x="822960" y="4297680"/>
            <a:ext cx="600590" cy="503812"/>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defRPr sz="1800"/>
            </a:pPr>
            <a:r>
              <a:rPr lang="en-US" sz="1400" b="0" i="0" u="none" strike="noStrike" kern="1200" cap="none" dirty="0">
                <a:ln>
                  <a:noFill/>
                </a:ln>
                <a:latin typeface="Times New Roman" panose="02020603050405020304" pitchFamily="18" charset="0"/>
                <a:ea typeface="Noto Sans CJK SC" pitchFamily="2"/>
                <a:cs typeface="Times New Roman" panose="02020603050405020304" pitchFamily="18" charset="0"/>
              </a:rPr>
              <a:t>Beam</a:t>
            </a:r>
          </a:p>
          <a:p>
            <a:pPr marL="0" marR="0" lvl="0" indent="0" rtl="0" hangingPunct="0">
              <a:lnSpc>
                <a:spcPct val="100000"/>
              </a:lnSpc>
              <a:spcBef>
                <a:spcPts val="0"/>
              </a:spcBef>
              <a:spcAft>
                <a:spcPts val="0"/>
              </a:spcAft>
              <a:buNone/>
              <a:tabLst/>
              <a:defRPr sz="1800"/>
            </a:pPr>
            <a:r>
              <a:rPr lang="en-US" sz="1400" b="0" i="0" u="none" strike="noStrike" kern="1200" cap="none" dirty="0">
                <a:ln>
                  <a:noFill/>
                </a:ln>
                <a:latin typeface="Times New Roman" panose="02020603050405020304" pitchFamily="18" charset="0"/>
                <a:ea typeface="Noto Sans CJK SC" pitchFamily="2"/>
                <a:cs typeface="Times New Roman" panose="02020603050405020304" pitchFamily="18" charset="0"/>
              </a:rPr>
              <a:t>Pipe</a:t>
            </a:r>
          </a:p>
        </p:txBody>
      </p:sp>
      <p:sp>
        <p:nvSpPr>
          <p:cNvPr id="21" name="TextBox 20"/>
          <p:cNvSpPr txBox="1"/>
          <p:nvPr/>
        </p:nvSpPr>
        <p:spPr>
          <a:xfrm>
            <a:off x="3383280" y="4244040"/>
            <a:ext cx="784423" cy="621793"/>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defRPr sz="1800"/>
            </a:pPr>
            <a:r>
              <a:rPr lang="en-US" sz="1800" b="0" i="0" u="none" strike="noStrike" kern="1200" cap="none">
                <a:ln>
                  <a:noFill/>
                </a:ln>
                <a:latin typeface="Times New Roman" panose="02020603050405020304" pitchFamily="18" charset="0"/>
                <a:ea typeface="Noto Sans CJK SC" pitchFamily="2"/>
                <a:cs typeface="Times New Roman" panose="02020603050405020304" pitchFamily="18" charset="0"/>
              </a:rPr>
              <a:t>Castor</a:t>
            </a:r>
          </a:p>
          <a:p>
            <a:pPr marL="0" marR="0" lvl="0" indent="0" rtl="0" hangingPunct="0">
              <a:lnSpc>
                <a:spcPct val="100000"/>
              </a:lnSpc>
              <a:spcBef>
                <a:spcPts val="0"/>
              </a:spcBef>
              <a:spcAft>
                <a:spcPts val="0"/>
              </a:spcAft>
              <a:buNone/>
              <a:tabLst/>
              <a:defRPr sz="1800"/>
            </a:pPr>
            <a:r>
              <a:rPr lang="en-US" sz="1800" b="0" i="0" u="none" strike="noStrike" kern="1200" cap="none">
                <a:ln>
                  <a:noFill/>
                </a:ln>
                <a:latin typeface="Times New Roman" panose="02020603050405020304" pitchFamily="18" charset="0"/>
                <a:ea typeface="Noto Sans CJK SC" pitchFamily="2"/>
                <a:cs typeface="Times New Roman" panose="02020603050405020304" pitchFamily="18" charset="0"/>
              </a:rPr>
              <a:t>Table</a:t>
            </a:r>
          </a:p>
        </p:txBody>
      </p:sp>
    </p:spTree>
    <p:extLst>
      <p:ext uri="{BB962C8B-B14F-4D97-AF65-F5344CB8AC3E}">
        <p14:creationId xmlns:p14="http://schemas.microsoft.com/office/powerpoint/2010/main" val="2183971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7729415" y="3255510"/>
            <a:ext cx="2148380" cy="2151203"/>
          </a:xfrm>
          <a:prstGeom prst="rect">
            <a:avLst/>
          </a:prstGeom>
          <a:noFill/>
          <a:ln>
            <a:noFill/>
          </a:ln>
        </p:spPr>
      </p:pic>
      <p:pic>
        <p:nvPicPr>
          <p:cNvPr id="9" name="Рисунок 8">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7642710" y="958292"/>
            <a:ext cx="2318697" cy="2268402"/>
          </a:xfrm>
          <a:prstGeom prst="rect">
            <a:avLst/>
          </a:prstGeom>
          <a:noFill/>
          <a:ln>
            <a:noFill/>
          </a:ln>
        </p:spPr>
      </p:pic>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188" y="1341602"/>
            <a:ext cx="4002686" cy="2778178"/>
          </a:xfrm>
          <a:prstGeom prst="rect">
            <a:avLst/>
          </a:prstGeom>
        </p:spPr>
      </p:pic>
      <p:sp>
        <p:nvSpPr>
          <p:cNvPr id="5" name="Заголовок 1"/>
          <p:cNvSpPr txBox="1"/>
          <p:nvPr/>
        </p:nvSpPr>
        <p:spPr>
          <a:xfrm>
            <a:off x="0" y="0"/>
            <a:ext cx="10080629" cy="754599"/>
          </a:xfrm>
          <a:prstGeom prst="rect">
            <a:avLst/>
          </a:prstGeom>
          <a:solidFill>
            <a:srgbClr val="9A968B"/>
          </a:solid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en-US" sz="3500" dirty="0" smtClean="0">
                <a:solidFill>
                  <a:srgbClr val="262626"/>
                </a:solidFill>
                <a:latin typeface="Times New Roman" pitchFamily="18"/>
                <a:cs typeface="Times New Roman" pitchFamily="18"/>
              </a:rPr>
              <a:t>Why movable?</a:t>
            </a:r>
            <a:endParaRPr lang="ru-RU" sz="3500" b="0" i="0" u="none" strike="noStrike" kern="1200" cap="none" spc="0" baseline="0" dirty="0">
              <a:solidFill>
                <a:srgbClr val="262626"/>
              </a:solidFill>
              <a:uFillTx/>
              <a:latin typeface="Times New Roman" pitchFamily="18"/>
              <a:cs typeface="Times New Roman" pitchFamily="18"/>
            </a:endParaRPr>
          </a:p>
        </p:txBody>
      </p:sp>
      <p:cxnSp>
        <p:nvCxnSpPr>
          <p:cNvPr id="6" name="Прямая соединительная линия 5"/>
          <p:cNvCxnSpPr/>
          <p:nvPr/>
        </p:nvCxnSpPr>
        <p:spPr>
          <a:xfrm>
            <a:off x="0" y="754599"/>
            <a:ext cx="8190509" cy="0"/>
          </a:xfrm>
          <a:prstGeom prst="straightConnector1">
            <a:avLst/>
          </a:prstGeom>
          <a:noFill/>
          <a:ln w="57150" cap="flat">
            <a:solidFill>
              <a:srgbClr val="46D772"/>
            </a:solidFill>
            <a:prstDash val="solid"/>
            <a:miter/>
          </a:ln>
        </p:spPr>
      </p:cxnSp>
      <p:sp>
        <p:nvSpPr>
          <p:cNvPr id="8" name="TextBox 7"/>
          <p:cNvSpPr txBox="1"/>
          <p:nvPr/>
        </p:nvSpPr>
        <p:spPr>
          <a:xfrm>
            <a:off x="4361695" y="1010757"/>
            <a:ext cx="3525926" cy="1904389"/>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defRPr sz="1800"/>
            </a:pPr>
            <a:r>
              <a:rPr lang="en-US" sz="1500" b="1" u="none" strike="noStrike" kern="1200" cap="none" dirty="0">
                <a:ln>
                  <a:noFill/>
                </a:ln>
                <a:latin typeface="Times New Roman" panose="02020603050405020304" pitchFamily="18" charset="0"/>
                <a:ea typeface="Noto Sans CJK SC" pitchFamily="2"/>
                <a:cs typeface="Times New Roman" panose="02020603050405020304" pitchFamily="18" charset="0"/>
              </a:rPr>
              <a:t>By moving the </a:t>
            </a:r>
            <a:r>
              <a:rPr lang="en-US" sz="1500" b="1" u="none" strike="noStrike" kern="1200" cap="none" dirty="0" err="1">
                <a:ln>
                  <a:noFill/>
                </a:ln>
                <a:latin typeface="Times New Roman" panose="02020603050405020304" pitchFamily="18" charset="0"/>
                <a:ea typeface="Noto Sans CJK SC" pitchFamily="2"/>
                <a:cs typeface="Times New Roman" panose="02020603050405020304" pitchFamily="18" charset="0"/>
              </a:rPr>
              <a:t>luminometer</a:t>
            </a:r>
            <a:r>
              <a:rPr lang="en-US" sz="1500" b="1" u="none" strike="noStrike" kern="1200" cap="none" dirty="0">
                <a:ln>
                  <a:noFill/>
                </a:ln>
                <a:latin typeface="Times New Roman" panose="02020603050405020304" pitchFamily="18" charset="0"/>
                <a:ea typeface="Noto Sans CJK SC" pitchFamily="2"/>
                <a:cs typeface="Times New Roman" panose="02020603050405020304" pitchFamily="18" charset="0"/>
              </a:rPr>
              <a:t> along R:</a:t>
            </a:r>
          </a:p>
          <a:p>
            <a:pPr marL="0" marR="0" lvl="0" indent="0" rtl="0" hangingPunct="0">
              <a:lnSpc>
                <a:spcPct val="100000"/>
              </a:lnSpc>
              <a:spcBef>
                <a:spcPts val="0"/>
              </a:spcBef>
              <a:spcAft>
                <a:spcPts val="0"/>
              </a:spcAft>
              <a:buNone/>
              <a:tabLst/>
              <a:defRPr sz="1800"/>
            </a:pPr>
            <a:endParaRPr lang="en-US" sz="1800" b="0" i="1" u="sng" strike="noStrike" kern="1200" cap="none" dirty="0">
              <a:ln>
                <a:noFill/>
              </a:ln>
              <a:uFillTx/>
              <a:latin typeface="Times New Roman" panose="02020603050405020304" pitchFamily="18" charset="0"/>
              <a:ea typeface="Noto Sans CJK SC" pitchFamily="2"/>
              <a:cs typeface="Times New Roman" panose="02020603050405020304" pitchFamily="18" charset="0"/>
            </a:endParaRPr>
          </a:p>
          <a:p>
            <a:pPr marL="0" marR="0" lvl="0" indent="0" rtl="0" hangingPunct="0">
              <a:lnSpc>
                <a:spcPct val="100000"/>
              </a:lnSpc>
              <a:spcBef>
                <a:spcPts val="0"/>
              </a:spcBef>
              <a:spcAft>
                <a:spcPts val="0"/>
              </a:spcAft>
              <a:buSzPct val="45000"/>
              <a:buFont typeface="StarSymbol"/>
              <a:buChar char="●"/>
              <a:tabLst/>
              <a:defRPr sz="1800"/>
            </a:pPr>
            <a:r>
              <a:rPr lang="en-US" sz="1500" b="0" i="0" u="none" strike="noStrike" kern="1200" cap="none" dirty="0" smtClean="0">
                <a:ln>
                  <a:noFill/>
                </a:ln>
                <a:latin typeface="Times New Roman" panose="02020603050405020304" pitchFamily="18" charset="0"/>
                <a:ea typeface="Liberation Sans" pitchFamily="34"/>
                <a:cs typeface="Times New Roman" panose="02020603050405020304" pitchFamily="18" charset="0"/>
              </a:rPr>
              <a:t>Reduce </a:t>
            </a:r>
            <a:r>
              <a:rPr lang="en-US" sz="1500" b="0" i="0" u="none" strike="noStrike" kern="1200" cap="none" dirty="0">
                <a:ln>
                  <a:noFill/>
                </a:ln>
                <a:latin typeface="Times New Roman" panose="02020603050405020304" pitchFamily="18" charset="0"/>
                <a:ea typeface="Liberation Sans" pitchFamily="34"/>
                <a:cs typeface="Times New Roman" panose="02020603050405020304" pitchFamily="18" charset="0"/>
              </a:rPr>
              <a:t>the </a:t>
            </a:r>
            <a:r>
              <a:rPr lang="en-US" sz="1500" b="1" i="0" u="none" strike="noStrike" kern="1200" cap="none" dirty="0" smtClean="0">
                <a:ln>
                  <a:noFill/>
                </a:ln>
                <a:latin typeface="Times New Roman" panose="02020603050405020304" pitchFamily="18" charset="0"/>
                <a:ea typeface="Liberation Sans" pitchFamily="34"/>
                <a:cs typeface="Times New Roman" panose="02020603050405020304" pitchFamily="18" charset="0"/>
              </a:rPr>
              <a:t>background</a:t>
            </a:r>
            <a:r>
              <a:rPr lang="en-US" sz="1500" b="0" i="0" u="none" strike="noStrike" kern="1200" cap="none" dirty="0" smtClean="0">
                <a:ln>
                  <a:noFill/>
                </a:ln>
                <a:latin typeface="Times New Roman" panose="02020603050405020304" pitchFamily="18" charset="0"/>
                <a:ea typeface="Liberation Sans" pitchFamily="34"/>
                <a:cs typeface="Times New Roman" panose="02020603050405020304" pitchFamily="18" charset="0"/>
              </a:rPr>
              <a:t> </a:t>
            </a:r>
            <a:r>
              <a:rPr lang="en-US" sz="1500" b="0" i="0" u="none" strike="noStrike" kern="1200" cap="none" dirty="0">
                <a:ln>
                  <a:noFill/>
                </a:ln>
                <a:latin typeface="Times New Roman" panose="02020603050405020304" pitchFamily="18" charset="0"/>
                <a:ea typeface="Liberation Sans" pitchFamily="34"/>
                <a:cs typeface="Times New Roman" panose="02020603050405020304" pitchFamily="18" charset="0"/>
              </a:rPr>
              <a:t>created by the luminometer</a:t>
            </a:r>
          </a:p>
          <a:p>
            <a:pPr marL="0" marR="0" lvl="0" indent="0" rtl="0" hangingPunct="0">
              <a:lnSpc>
                <a:spcPct val="100000"/>
              </a:lnSpc>
              <a:spcBef>
                <a:spcPts val="0"/>
              </a:spcBef>
              <a:spcAft>
                <a:spcPts val="0"/>
              </a:spcAft>
              <a:buSzPct val="45000"/>
              <a:buFont typeface="StarSymbol"/>
              <a:buChar char="●"/>
              <a:tabLst/>
              <a:defRPr sz="1800"/>
            </a:pPr>
            <a:r>
              <a:rPr lang="en-US" sz="1500" b="0" i="0" u="none" strike="noStrike" kern="1200" cap="none" dirty="0" smtClean="0">
                <a:ln>
                  <a:noFill/>
                </a:ln>
                <a:latin typeface="Times New Roman" panose="02020603050405020304" pitchFamily="18" charset="0"/>
                <a:ea typeface="Liberation Sans" pitchFamily="34"/>
                <a:cs typeface="Times New Roman" panose="02020603050405020304" pitchFamily="18" charset="0"/>
              </a:rPr>
              <a:t> Reduce </a:t>
            </a:r>
            <a:r>
              <a:rPr lang="en-US" sz="1500" b="0" i="0" u="none" strike="noStrike" kern="1200" cap="none" dirty="0">
                <a:ln>
                  <a:noFill/>
                </a:ln>
                <a:latin typeface="Times New Roman" panose="02020603050405020304" pitchFamily="18" charset="0"/>
                <a:ea typeface="Liberation Sans" pitchFamily="34"/>
                <a:cs typeface="Times New Roman" panose="02020603050405020304" pitchFamily="18" charset="0"/>
              </a:rPr>
              <a:t>the r</a:t>
            </a:r>
            <a:r>
              <a:rPr lang="en-US" sz="1500" b="1" i="0" u="none" strike="noStrike" kern="1200" cap="none" dirty="0">
                <a:ln>
                  <a:noFill/>
                </a:ln>
                <a:latin typeface="Times New Roman" panose="02020603050405020304" pitchFamily="18" charset="0"/>
                <a:ea typeface="Liberation Sans" pitchFamily="34"/>
                <a:cs typeface="Times New Roman" panose="02020603050405020304" pitchFamily="18" charset="0"/>
              </a:rPr>
              <a:t>adiation damage</a:t>
            </a:r>
            <a:r>
              <a:rPr lang="en-US" sz="1500" b="0" i="0" u="none" strike="noStrike" kern="1200" cap="none" dirty="0">
                <a:ln>
                  <a:noFill/>
                </a:ln>
                <a:latin typeface="Times New Roman" panose="02020603050405020304" pitchFamily="18" charset="0"/>
                <a:ea typeface="Liberation Sans" pitchFamily="34"/>
                <a:cs typeface="Times New Roman" panose="02020603050405020304" pitchFamily="18" charset="0"/>
              </a:rPr>
              <a:t> to the quartz fibers</a:t>
            </a:r>
          </a:p>
          <a:p>
            <a:pPr marL="0" marR="0" lvl="0" indent="0" rtl="0" hangingPunct="0">
              <a:lnSpc>
                <a:spcPct val="100000"/>
              </a:lnSpc>
              <a:spcBef>
                <a:spcPts val="0"/>
              </a:spcBef>
              <a:spcAft>
                <a:spcPts val="0"/>
              </a:spcAft>
              <a:buSzPct val="45000"/>
              <a:buFont typeface="StarSymbol"/>
              <a:buChar char="●"/>
              <a:tabLst/>
              <a:defRPr sz="1800"/>
            </a:pPr>
            <a:r>
              <a:rPr lang="en-US" sz="1500" b="0" i="0" u="none" strike="noStrike" kern="1200" cap="none" dirty="0" smtClean="0">
                <a:ln>
                  <a:noFill/>
                </a:ln>
                <a:latin typeface="Times New Roman" panose="02020603050405020304" pitchFamily="18" charset="0"/>
                <a:ea typeface="Liberation Sans" pitchFamily="34"/>
                <a:cs typeface="Times New Roman" panose="02020603050405020304" pitchFamily="18" charset="0"/>
              </a:rPr>
              <a:t> Reduce </a:t>
            </a:r>
            <a:r>
              <a:rPr lang="en-US" sz="1500" b="1" i="0" u="none" strike="noStrike" kern="1200" cap="none" dirty="0">
                <a:ln>
                  <a:noFill/>
                </a:ln>
                <a:latin typeface="Times New Roman" panose="02020603050405020304" pitchFamily="18" charset="0"/>
                <a:ea typeface="Liberation Sans" pitchFamily="34"/>
                <a:cs typeface="Times New Roman" panose="02020603050405020304" pitchFamily="18" charset="0"/>
              </a:rPr>
              <a:t>activation</a:t>
            </a:r>
            <a:r>
              <a:rPr lang="en-US" sz="1500" b="0" i="0" u="none" strike="noStrike" kern="1200" cap="none" dirty="0">
                <a:ln>
                  <a:noFill/>
                </a:ln>
                <a:latin typeface="Times New Roman" panose="02020603050405020304" pitchFamily="18" charset="0"/>
                <a:ea typeface="Liberation Sans" pitchFamily="34"/>
                <a:cs typeface="Times New Roman" panose="02020603050405020304" pitchFamily="18" charset="0"/>
              </a:rPr>
              <a:t> of the W/Cu converter</a:t>
            </a:r>
          </a:p>
          <a:p>
            <a:pPr marL="0" marR="0" lvl="0" indent="0" rtl="0" hangingPunct="0">
              <a:lnSpc>
                <a:spcPct val="100000"/>
              </a:lnSpc>
              <a:spcBef>
                <a:spcPts val="0"/>
              </a:spcBef>
              <a:spcAft>
                <a:spcPts val="0"/>
              </a:spcAft>
              <a:buSzPct val="45000"/>
              <a:buFont typeface="StarSymbol"/>
              <a:buChar char="●"/>
              <a:tabLst/>
              <a:defRPr sz="1800"/>
            </a:pPr>
            <a:endParaRPr lang="en-US" sz="1500" b="0" i="0" u="none" strike="noStrike" kern="1200" cap="none" dirty="0">
              <a:ln>
                <a:noFill/>
              </a:ln>
              <a:latin typeface="Times New Roman" panose="02020603050405020304" pitchFamily="18" charset="0"/>
              <a:ea typeface="Liberation Sans" pitchFamily="34"/>
              <a:cs typeface="Times New Roman" panose="02020603050405020304" pitchFamily="18" charset="0"/>
            </a:endParaRPr>
          </a:p>
        </p:txBody>
      </p:sp>
      <p:sp>
        <p:nvSpPr>
          <p:cNvPr id="12" name="TextBox 11"/>
          <p:cNvSpPr txBox="1"/>
          <p:nvPr/>
        </p:nvSpPr>
        <p:spPr>
          <a:xfrm>
            <a:off x="822960" y="4297680"/>
            <a:ext cx="600590" cy="503812"/>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defRPr sz="1800"/>
            </a:pPr>
            <a:r>
              <a:rPr lang="en-US" sz="1400" b="0" i="0" u="none" strike="noStrike" kern="1200" cap="none" dirty="0">
                <a:ln>
                  <a:noFill/>
                </a:ln>
                <a:latin typeface="Times New Roman" panose="02020603050405020304" pitchFamily="18" charset="0"/>
                <a:ea typeface="Noto Sans CJK SC" pitchFamily="2"/>
                <a:cs typeface="Times New Roman" panose="02020603050405020304" pitchFamily="18" charset="0"/>
              </a:rPr>
              <a:t>Beam</a:t>
            </a:r>
          </a:p>
          <a:p>
            <a:pPr marL="0" marR="0" lvl="0" indent="0" rtl="0" hangingPunct="0">
              <a:lnSpc>
                <a:spcPct val="100000"/>
              </a:lnSpc>
              <a:spcBef>
                <a:spcPts val="0"/>
              </a:spcBef>
              <a:spcAft>
                <a:spcPts val="0"/>
              </a:spcAft>
              <a:buNone/>
              <a:tabLst/>
              <a:defRPr sz="1800"/>
            </a:pPr>
            <a:r>
              <a:rPr lang="en-US" sz="1400" b="0" i="0" u="none" strike="noStrike" kern="1200" cap="none" dirty="0">
                <a:ln>
                  <a:noFill/>
                </a:ln>
                <a:latin typeface="Times New Roman" panose="02020603050405020304" pitchFamily="18" charset="0"/>
                <a:ea typeface="Noto Sans CJK SC" pitchFamily="2"/>
                <a:cs typeface="Times New Roman" panose="02020603050405020304" pitchFamily="18" charset="0"/>
              </a:rPr>
              <a:t>Pipe</a:t>
            </a:r>
          </a:p>
        </p:txBody>
      </p:sp>
      <p:sp>
        <p:nvSpPr>
          <p:cNvPr id="13" name="Прямая соединительная линия 12"/>
          <p:cNvSpPr/>
          <p:nvPr/>
        </p:nvSpPr>
        <p:spPr>
          <a:xfrm flipV="1">
            <a:off x="1100751" y="3947814"/>
            <a:ext cx="91439" cy="365760"/>
          </a:xfrm>
          <a:prstGeom prst="line">
            <a:avLst/>
          </a:prstGeom>
          <a:ln>
            <a:tailEnd type="arrow"/>
          </a:ln>
        </p:spPr>
        <p:style>
          <a:lnRef idx="3">
            <a:schemeClr val="accent1"/>
          </a:lnRef>
          <a:fillRef idx="0">
            <a:schemeClr val="accent1"/>
          </a:fillRef>
          <a:effectRef idx="2">
            <a:schemeClr val="accent1"/>
          </a:effectRef>
          <a:fontRef idx="minor">
            <a:schemeClr val="tx1"/>
          </a:fontRef>
        </p:style>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pitchFamily="2"/>
              <a:cs typeface="Lohit Devanagari" pitchFamily="2"/>
            </a:endParaRPr>
          </a:p>
        </p:txBody>
      </p:sp>
      <p:sp>
        <p:nvSpPr>
          <p:cNvPr id="14" name="TextBox 13"/>
          <p:cNvSpPr txBox="1"/>
          <p:nvPr/>
        </p:nvSpPr>
        <p:spPr>
          <a:xfrm>
            <a:off x="3383280" y="4244040"/>
            <a:ext cx="784423" cy="621793"/>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defRPr sz="1800"/>
            </a:pPr>
            <a:r>
              <a:rPr lang="en-US" sz="1800" b="0" i="0" u="none" strike="noStrike" kern="1200" cap="none">
                <a:ln>
                  <a:noFill/>
                </a:ln>
                <a:latin typeface="Times New Roman" panose="02020603050405020304" pitchFamily="18" charset="0"/>
                <a:ea typeface="Noto Sans CJK SC" pitchFamily="2"/>
                <a:cs typeface="Times New Roman" panose="02020603050405020304" pitchFamily="18" charset="0"/>
              </a:rPr>
              <a:t>Castor</a:t>
            </a:r>
          </a:p>
          <a:p>
            <a:pPr marL="0" marR="0" lvl="0" indent="0" rtl="0" hangingPunct="0">
              <a:lnSpc>
                <a:spcPct val="100000"/>
              </a:lnSpc>
              <a:spcBef>
                <a:spcPts val="0"/>
              </a:spcBef>
              <a:spcAft>
                <a:spcPts val="0"/>
              </a:spcAft>
              <a:buNone/>
              <a:tabLst/>
              <a:defRPr sz="1800"/>
            </a:pPr>
            <a:r>
              <a:rPr lang="en-US" sz="1800" b="0" i="0" u="none" strike="noStrike" kern="1200" cap="none">
                <a:ln>
                  <a:noFill/>
                </a:ln>
                <a:latin typeface="Times New Roman" panose="02020603050405020304" pitchFamily="18" charset="0"/>
                <a:ea typeface="Noto Sans CJK SC" pitchFamily="2"/>
                <a:cs typeface="Times New Roman" panose="02020603050405020304" pitchFamily="18" charset="0"/>
              </a:rPr>
              <a:t>Table</a:t>
            </a:r>
          </a:p>
        </p:txBody>
      </p:sp>
      <p:sp>
        <p:nvSpPr>
          <p:cNvPr id="15" name="Прямая соединительная линия 14"/>
          <p:cNvSpPr/>
          <p:nvPr/>
        </p:nvSpPr>
        <p:spPr>
          <a:xfrm flipV="1">
            <a:off x="3664915" y="3931920"/>
            <a:ext cx="88374" cy="397548"/>
          </a:xfrm>
          <a:prstGeom prst="line">
            <a:avLst/>
          </a:prstGeom>
          <a:ln>
            <a:tailEnd type="arrow"/>
          </a:ln>
        </p:spPr>
        <p:style>
          <a:lnRef idx="3">
            <a:schemeClr val="accent1"/>
          </a:lnRef>
          <a:fillRef idx="0">
            <a:schemeClr val="accent1"/>
          </a:fillRef>
          <a:effectRef idx="2">
            <a:schemeClr val="accent1"/>
          </a:effectRef>
          <a:fontRef idx="minor">
            <a:schemeClr val="tx1"/>
          </a:fontRef>
        </p:style>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pitchFamily="2"/>
              <a:cs typeface="Lohit Devanagari" pitchFamily="2"/>
            </a:endParaRPr>
          </a:p>
        </p:txBody>
      </p:sp>
      <p:sp>
        <p:nvSpPr>
          <p:cNvPr id="16" name="Прямая соединительная линия 15"/>
          <p:cNvSpPr/>
          <p:nvPr/>
        </p:nvSpPr>
        <p:spPr>
          <a:xfrm>
            <a:off x="1305090" y="2472034"/>
            <a:ext cx="2448199" cy="0"/>
          </a:xfrm>
          <a:prstGeom prst="line">
            <a:avLst/>
          </a:prstGeom>
          <a:ln>
            <a:headEnd type="arrow"/>
            <a:tailEnd type="arrow"/>
          </a:ln>
        </p:spPr>
        <p:style>
          <a:lnRef idx="3">
            <a:schemeClr val="accent6"/>
          </a:lnRef>
          <a:fillRef idx="0">
            <a:schemeClr val="accent6"/>
          </a:fillRef>
          <a:effectRef idx="2">
            <a:schemeClr val="accent6"/>
          </a:effectRef>
          <a:fontRef idx="minor">
            <a:schemeClr val="tx1"/>
          </a:fontRef>
        </p:style>
        <p:txBody>
          <a:bodyPr vert="horz" wrap="none" lIns="90000" tIns="45000" rIns="90000" bIns="45000" anchor="ctr" anchorCtr="0" compatLnSpc="0"/>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Noto Sans CJK SC" pitchFamily="2"/>
              <a:cs typeface="Lohit Devanagari" pitchFamily="2"/>
            </a:endParaRPr>
          </a:p>
        </p:txBody>
      </p:sp>
      <p:sp>
        <p:nvSpPr>
          <p:cNvPr id="17" name="TextBox 16"/>
          <p:cNvSpPr txBox="1"/>
          <p:nvPr/>
        </p:nvSpPr>
        <p:spPr>
          <a:xfrm>
            <a:off x="2207317" y="2115698"/>
            <a:ext cx="643744" cy="356336"/>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defRPr sz="1800">
                <a:solidFill>
                  <a:srgbClr val="3465A4"/>
                </a:solidFill>
              </a:defRPr>
            </a:pPr>
            <a:r>
              <a:rPr lang="en-US" sz="1800" b="1" i="0" u="none" strike="noStrike" kern="1200" cap="none" dirty="0" smtClean="0">
                <a:ln>
                  <a:noFill/>
                </a:ln>
                <a:solidFill>
                  <a:schemeClr val="accent6">
                    <a:lumMod val="75000"/>
                  </a:schemeClr>
                </a:solidFill>
                <a:latin typeface="Times New Roman" panose="02020603050405020304" pitchFamily="18" charset="0"/>
                <a:ea typeface="Noto Sans CJK SC" pitchFamily="2"/>
                <a:cs typeface="Times New Roman" panose="02020603050405020304" pitchFamily="18" charset="0"/>
              </a:rPr>
              <a:t>span</a:t>
            </a:r>
            <a:endParaRPr lang="en-US" sz="1800" b="1" i="0" u="none" strike="noStrike" kern="1200" cap="none" dirty="0">
              <a:ln>
                <a:noFill/>
              </a:ln>
              <a:solidFill>
                <a:schemeClr val="accent6">
                  <a:lumMod val="75000"/>
                </a:schemeClr>
              </a:solidFill>
              <a:latin typeface="Times New Roman" panose="02020603050405020304" pitchFamily="18" charset="0"/>
              <a:ea typeface="Noto Sans CJK SC" pitchFamily="2"/>
              <a:cs typeface="Times New Roman" panose="02020603050405020304" pitchFamily="18" charset="0"/>
            </a:endParaRPr>
          </a:p>
        </p:txBody>
      </p:sp>
      <p:sp>
        <p:nvSpPr>
          <p:cNvPr id="18" name="TextBox 17"/>
          <p:cNvSpPr txBox="1"/>
          <p:nvPr/>
        </p:nvSpPr>
        <p:spPr>
          <a:xfrm rot="16200000">
            <a:off x="-941452" y="2575226"/>
            <a:ext cx="2657436" cy="282534"/>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300" b="0" i="0" u="none" strike="noStrike" kern="1200" cap="none" dirty="0">
                <a:ln>
                  <a:noFill/>
                </a:ln>
                <a:latin typeface="Times New Roman" panose="02020603050405020304" pitchFamily="18" charset="0"/>
                <a:ea typeface="Noto Sans CJK SC" pitchFamily="2"/>
                <a:cs typeface="Times New Roman" panose="02020603050405020304" pitchFamily="18" charset="0"/>
              </a:rPr>
              <a:t>Number of hits per PP </a:t>
            </a:r>
            <a:r>
              <a:rPr lang="en-US" sz="1300" b="0" i="0" u="none" strike="noStrike" kern="1200" cap="none" dirty="0" smtClean="0">
                <a:ln>
                  <a:noFill/>
                </a:ln>
                <a:latin typeface="Times New Roman" panose="02020603050405020304" pitchFamily="18" charset="0"/>
                <a:ea typeface="Noto Sans CJK SC" pitchFamily="2"/>
                <a:cs typeface="Times New Roman" panose="02020603050405020304" pitchFamily="18" charset="0"/>
              </a:rPr>
              <a:t>collision/cm2</a:t>
            </a:r>
            <a:endParaRPr lang="en-US" sz="1300" b="0" i="0" u="none" strike="noStrike" kern="1200" cap="none" dirty="0">
              <a:ln>
                <a:noFill/>
              </a:ln>
              <a:latin typeface="Times New Roman" panose="02020603050405020304" pitchFamily="18" charset="0"/>
              <a:ea typeface="Noto Sans CJK SC" pitchFamily="2"/>
              <a:cs typeface="Times New Roman" panose="02020603050405020304" pitchFamily="18" charset="0"/>
            </a:endParaRPr>
          </a:p>
        </p:txBody>
      </p:sp>
      <p:sp>
        <p:nvSpPr>
          <p:cNvPr id="2" name="Дата 1"/>
          <p:cNvSpPr>
            <a:spLocks noGrp="1"/>
          </p:cNvSpPr>
          <p:nvPr>
            <p:ph type="dt" sz="half" idx="7"/>
          </p:nvPr>
        </p:nvSpPr>
        <p:spPr/>
        <p:txBody>
          <a:bodyPr/>
          <a:lstStyle/>
          <a:p>
            <a:pPr lvl="0"/>
            <a:r>
              <a:rPr lang="ru-RU" smtClean="0"/>
              <a:t>22/06/2020</a:t>
            </a:r>
            <a:endParaRPr lang="en-US"/>
          </a:p>
        </p:txBody>
      </p:sp>
      <p:sp>
        <p:nvSpPr>
          <p:cNvPr id="3" name="Нижний колонтитул 2"/>
          <p:cNvSpPr>
            <a:spLocks noGrp="1"/>
          </p:cNvSpPr>
          <p:nvPr>
            <p:ph type="ftr" sz="quarter" idx="9"/>
          </p:nvPr>
        </p:nvSpPr>
        <p:spPr/>
        <p:txBody>
          <a:bodyPr/>
          <a:lstStyle/>
          <a:p>
            <a:pPr lvl="0"/>
            <a:r>
              <a:rPr lang="en-US" dirty="0" smtClean="0"/>
              <a:t>BRIL Annual Review </a:t>
            </a:r>
            <a:endParaRPr lang="en-US" dirty="0"/>
          </a:p>
        </p:txBody>
      </p:sp>
      <p:sp>
        <p:nvSpPr>
          <p:cNvPr id="4" name="Номер слайда 3"/>
          <p:cNvSpPr>
            <a:spLocks noGrp="1"/>
          </p:cNvSpPr>
          <p:nvPr>
            <p:ph type="sldNum" sz="quarter" idx="8"/>
          </p:nvPr>
        </p:nvSpPr>
        <p:spPr/>
        <p:txBody>
          <a:bodyPr/>
          <a:lstStyle/>
          <a:p>
            <a:pPr lvl="0"/>
            <a:fld id="{3B74612B-2205-4BF2-85D4-AFBA440197CA}" type="slidenum">
              <a:rPr lang="ru-RU" smtClean="0"/>
              <a:t>9</a:t>
            </a:fld>
            <a:endParaRPr lang="ru-RU"/>
          </a:p>
        </p:txBody>
      </p:sp>
      <p:sp>
        <p:nvSpPr>
          <p:cNvPr id="19" name="TextBox 18"/>
          <p:cNvSpPr txBox="1"/>
          <p:nvPr/>
        </p:nvSpPr>
        <p:spPr>
          <a:xfrm>
            <a:off x="1993349" y="1128436"/>
            <a:ext cx="857712" cy="282534"/>
          </a:xfrm>
          <a:prstGeom prst="rect">
            <a:avLst/>
          </a:prstGeom>
          <a:no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pPr>
            <a:r>
              <a:rPr lang="en-US" sz="1300" b="0" i="0" u="none" strike="noStrike" kern="1200" cap="none" dirty="0" smtClean="0">
                <a:ln>
                  <a:noFill/>
                </a:ln>
                <a:latin typeface="Times New Roman" panose="02020603050405020304" pitchFamily="18" charset="0"/>
                <a:ea typeface="Noto Sans CJK SC" pitchFamily="2"/>
                <a:cs typeface="Times New Roman" panose="02020603050405020304" pitchFamily="18" charset="0"/>
              </a:rPr>
              <a:t>Simulated</a:t>
            </a:r>
            <a:endParaRPr lang="en-US" sz="1300" b="0" i="0" u="none" strike="noStrike" kern="1200" cap="none" dirty="0">
              <a:ln>
                <a:noFill/>
              </a:ln>
              <a:latin typeface="Times New Roman" panose="02020603050405020304" pitchFamily="18" charset="0"/>
              <a:ea typeface="Noto Sans CJK SC" pitchFamily="2"/>
              <a:cs typeface="Times New Roman" panose="02020603050405020304" pitchFamily="18" charset="0"/>
            </a:endParaRPr>
          </a:p>
        </p:txBody>
      </p:sp>
      <p:sp>
        <p:nvSpPr>
          <p:cNvPr id="7" name="Прямоугольник 6"/>
          <p:cNvSpPr/>
          <p:nvPr/>
        </p:nvSpPr>
        <p:spPr>
          <a:xfrm>
            <a:off x="4652891" y="3546844"/>
            <a:ext cx="3005750" cy="1077218"/>
          </a:xfrm>
          <a:prstGeom prst="rect">
            <a:avLst/>
          </a:prstGeom>
          <a:solidFill>
            <a:srgbClr val="F57FA4"/>
          </a:solidFill>
        </p:spPr>
        <p:txBody>
          <a:bodyPr wrap="square">
            <a:spAutoFit/>
          </a:bodyPr>
          <a:lstStyle/>
          <a:p>
            <a:pPr lvl="0" algn="ctr">
              <a:defRPr sz="1800" b="0" i="0" u="none" strike="noStrike" kern="0" cap="none" spc="0" baseline="0">
                <a:solidFill>
                  <a:srgbClr val="000000"/>
                </a:solidFill>
                <a:uFillTx/>
              </a:defRPr>
            </a:pPr>
            <a:r>
              <a:rPr lang="en-US" sz="1600" dirty="0" smtClean="0">
                <a:solidFill>
                  <a:srgbClr val="000000"/>
                </a:solidFill>
                <a:latin typeface="Times New Roman" pitchFamily="18"/>
                <a:cs typeface="Times New Roman" pitchFamily="18"/>
              </a:rPr>
              <a:t>Requirements for the </a:t>
            </a:r>
            <a:r>
              <a:rPr lang="en-US" sz="1600" dirty="0">
                <a:solidFill>
                  <a:srgbClr val="000000"/>
                </a:solidFill>
                <a:latin typeface="Times New Roman" pitchFamily="18"/>
                <a:cs typeface="Times New Roman" pitchFamily="18"/>
              </a:rPr>
              <a:t>trade-offs between statistical reach, sensor radial position and radiation-induced detector ageing</a:t>
            </a:r>
            <a:endParaRPr lang="ru-RU" sz="1600" dirty="0">
              <a:solidFill>
                <a:srgbClr val="000000"/>
              </a:solidFill>
              <a:latin typeface="Times New Roman" pitchFamily="18"/>
              <a:cs typeface="Times New Roman" pitchFamily="18"/>
            </a:endParaRPr>
          </a:p>
        </p:txBody>
      </p:sp>
    </p:spTree>
    <p:extLst>
      <p:ext uri="{BB962C8B-B14F-4D97-AF65-F5344CB8AC3E}">
        <p14:creationId xmlns:p14="http://schemas.microsoft.com/office/powerpoint/2010/main" val="1911141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585</TotalTime>
  <Words>1456</Words>
  <Application>Microsoft Office PowerPoint</Application>
  <PresentationFormat>Произвольный</PresentationFormat>
  <Paragraphs>215</Paragraphs>
  <Slides>16</Slides>
  <Notes>6</Notes>
  <HiddenSlides>0</HiddenSlides>
  <MMClips>0</MMClips>
  <ScaleCrop>false</ScaleCrop>
  <HeadingPairs>
    <vt:vector size="6" baseType="variant">
      <vt:variant>
        <vt:lpstr>Использованные шрифты</vt:lpstr>
      </vt:variant>
      <vt:variant>
        <vt:i4>14</vt:i4>
      </vt:variant>
      <vt:variant>
        <vt:lpstr>Тема</vt:lpstr>
      </vt:variant>
      <vt:variant>
        <vt:i4>1</vt:i4>
      </vt:variant>
      <vt:variant>
        <vt:lpstr>Заголовки слайдов</vt:lpstr>
      </vt:variant>
      <vt:variant>
        <vt:i4>16</vt:i4>
      </vt:variant>
    </vt:vector>
  </HeadingPairs>
  <TitlesOfParts>
    <vt:vector size="31" baseType="lpstr">
      <vt:lpstr>Microsoft YaHei</vt:lpstr>
      <vt:lpstr>Arial</vt:lpstr>
      <vt:lpstr>Calibri</vt:lpstr>
      <vt:lpstr>Calibri Light</vt:lpstr>
      <vt:lpstr>Cambria Math</vt:lpstr>
      <vt:lpstr>Liberation Sans</vt:lpstr>
      <vt:lpstr>Liberation Serif</vt:lpstr>
      <vt:lpstr>Lohit Devanagari</vt:lpstr>
      <vt:lpstr>Mangal</vt:lpstr>
      <vt:lpstr>Noto Sans CJK SC</vt:lpstr>
      <vt:lpstr>Segoe UI</vt:lpstr>
      <vt:lpstr>StarSymbol</vt:lpstr>
      <vt:lpstr>Tahoma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Recommendations that still need to be addressed </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Учитель</dc:creator>
  <cp:lastModifiedBy>daris</cp:lastModifiedBy>
  <cp:revision>109</cp:revision>
  <dcterms:created xsi:type="dcterms:W3CDTF">2017-10-20T23:41:18Z</dcterms:created>
  <dcterms:modified xsi:type="dcterms:W3CDTF">2020-09-13T21:45:08Z</dcterms:modified>
</cp:coreProperties>
</file>